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3"/>
  </p:notesMasterIdLst>
  <p:sldIdLst>
    <p:sldId id="291" r:id="rId3"/>
    <p:sldId id="266" r:id="rId4"/>
    <p:sldId id="272" r:id="rId5"/>
    <p:sldId id="292" r:id="rId6"/>
    <p:sldId id="293" r:id="rId7"/>
    <p:sldId id="263" r:id="rId8"/>
    <p:sldId id="267" r:id="rId9"/>
    <p:sldId id="259" r:id="rId10"/>
    <p:sldId id="260" r:id="rId11"/>
    <p:sldId id="268" r:id="rId12"/>
    <p:sldId id="261" r:id="rId13"/>
    <p:sldId id="262" r:id="rId14"/>
    <p:sldId id="264" r:id="rId15"/>
    <p:sldId id="265" r:id="rId16"/>
    <p:sldId id="269" r:id="rId17"/>
    <p:sldId id="270" r:id="rId18"/>
    <p:sldId id="271" r:id="rId19"/>
    <p:sldId id="273" r:id="rId20"/>
    <p:sldId id="274" r:id="rId21"/>
    <p:sldId id="29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64" d="100"/>
          <a:sy n="64" d="100"/>
        </p:scale>
        <p:origin x="7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81D8E5-0AE4-428F-ACC5-FF14E755E03A}" type="datetimeFigureOut">
              <a:rPr lang="en-AU" smtClean="0"/>
              <a:t>12/10/2018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D5637C-7BB7-42C7-87B7-9471B11377DB}" type="slidenum">
              <a:rPr lang="en-AU" smtClean="0"/>
              <a:t>‹Nº›</a:t>
            </a:fld>
            <a:endParaRPr lang="en-AU"/>
          </a:p>
        </p:txBody>
      </p:sp>
    </p:spTree>
    <p:extLst>
      <p:ext uri="{BB962C8B-B14F-4D97-AF65-F5344CB8AC3E}">
        <p14:creationId xmlns:p14="http://schemas.microsoft.com/office/powerpoint/2010/main" val="470134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C4444-CF18-4CF5-9D31-9F7697E8E710}"/>
              </a:ext>
            </a:extLst>
          </p:cNvPr>
          <p:cNvSpPr>
            <a:spLocks noGrp="1"/>
          </p:cNvSpPr>
          <p:nvPr>
            <p:ph type="ctrTitle"/>
          </p:nvPr>
        </p:nvSpPr>
        <p:spPr>
          <a:xfrm>
            <a:off x="1524000" y="1122363"/>
            <a:ext cx="9144000" cy="2387600"/>
          </a:xfrm>
        </p:spPr>
        <p:txBody>
          <a:bodyPr anchor="b"/>
          <a:lstStyle>
            <a:lvl1pPr algn="ctr">
              <a:defRPr sz="6000">
                <a:solidFill>
                  <a:schemeClr val="accent6">
                    <a:lumMod val="75000"/>
                  </a:schemeClr>
                </a:solidFill>
              </a:defRPr>
            </a:lvl1pPr>
          </a:lstStyle>
          <a:p>
            <a:r>
              <a:rPr lang="en-US"/>
              <a:t>Click to edit Master title style</a:t>
            </a:r>
            <a:endParaRPr lang="en-AU" dirty="0"/>
          </a:p>
        </p:txBody>
      </p:sp>
      <p:sp>
        <p:nvSpPr>
          <p:cNvPr id="3" name="Subtitle 2">
            <a:extLst>
              <a:ext uri="{FF2B5EF4-FFF2-40B4-BE49-F238E27FC236}">
                <a16:creationId xmlns:a16="http://schemas.microsoft.com/office/drawing/2014/main" id="{372C9D20-1BAE-4382-8DC9-5BBDA7ED39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5" name="Footer Placeholder 4">
            <a:extLst>
              <a:ext uri="{FF2B5EF4-FFF2-40B4-BE49-F238E27FC236}">
                <a16:creationId xmlns:a16="http://schemas.microsoft.com/office/drawing/2014/main" id="{AAAC8250-8D55-40CD-8B5D-B8E663C249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E98A3A5-1D17-48C1-B947-400403BBA6C1}"/>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7" name="Picture 6">
            <a:extLst>
              <a:ext uri="{FF2B5EF4-FFF2-40B4-BE49-F238E27FC236}">
                <a16:creationId xmlns:a16="http://schemas.microsoft.com/office/drawing/2014/main" id="{C0D69EBF-9F2F-4B98-B0BA-DD30908CF7A1}"/>
              </a:ext>
            </a:extLst>
          </p:cNvPr>
          <p:cNvPicPr>
            <a:picLocks noChangeAspect="1"/>
          </p:cNvPicPr>
          <p:nvPr userDrawn="1"/>
        </p:nvPicPr>
        <p:blipFill>
          <a:blip r:embed="rId2"/>
          <a:stretch>
            <a:fillRect/>
          </a:stretch>
        </p:blipFill>
        <p:spPr>
          <a:xfrm>
            <a:off x="9203636" y="4272728"/>
            <a:ext cx="2811526" cy="2448748"/>
          </a:xfrm>
          <a:prstGeom prst="rect">
            <a:avLst/>
          </a:prstGeom>
        </p:spPr>
      </p:pic>
      <p:cxnSp>
        <p:nvCxnSpPr>
          <p:cNvPr id="9" name="Straight Connector 8">
            <a:extLst>
              <a:ext uri="{FF2B5EF4-FFF2-40B4-BE49-F238E27FC236}">
                <a16:creationId xmlns:a16="http://schemas.microsoft.com/office/drawing/2014/main" id="{4F92FAB8-37AC-43A9-880A-4FC7CEDACDC0}"/>
              </a:ext>
            </a:extLst>
          </p:cNvPr>
          <p:cNvCxnSpPr/>
          <p:nvPr userDrawn="1"/>
        </p:nvCxnSpPr>
        <p:spPr>
          <a:xfrm>
            <a:off x="1524000" y="3509963"/>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Right Triangle 9">
            <a:extLst>
              <a:ext uri="{FF2B5EF4-FFF2-40B4-BE49-F238E27FC236}">
                <a16:creationId xmlns:a16="http://schemas.microsoft.com/office/drawing/2014/main" id="{F4CC49DD-9E53-441D-82B2-34562E4C5A41}"/>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7990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3647-94EA-4558-A6B3-9D5FE5185B0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68F0ABC-5E48-4CB8-A466-F0AB43C550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B6FB36F-AE7D-46C2-98D1-6691249DEDAE}"/>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F60A87A4-3A7D-4AD5-BFC7-5F1448A9D8E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4548F6-3EC1-48F2-A6FC-F55AE5A905F2}"/>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214795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E30E4C-2460-4B54-94D8-2124241211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6A6E628-27A8-4321-B378-EFAE32B7B4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1232CB9-4C50-495E-A255-BC71051BB52F}"/>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0E5919C3-182E-452C-82D1-4BF81D215C2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C20EB93-6E3D-4AF8-8D68-83A524D609D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1404826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19D64-63BB-4019-BE75-D5C931CEA30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78BBE27-1242-45F6-B8F0-6720DCAD344B}"/>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4" name="Footer Placeholder 3">
            <a:extLst>
              <a:ext uri="{FF2B5EF4-FFF2-40B4-BE49-F238E27FC236}">
                <a16:creationId xmlns:a16="http://schemas.microsoft.com/office/drawing/2014/main" id="{2E9C76BF-AAB8-4064-B95B-3CF128F9FD1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FF5970D-6305-4DC6-B1ED-6679370C1097}"/>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73738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C4444-CF18-4CF5-9D31-9F7697E8E710}"/>
              </a:ext>
            </a:extLst>
          </p:cNvPr>
          <p:cNvSpPr>
            <a:spLocks noGrp="1"/>
          </p:cNvSpPr>
          <p:nvPr>
            <p:ph type="ctrTitle"/>
          </p:nvPr>
        </p:nvSpPr>
        <p:spPr>
          <a:xfrm>
            <a:off x="1524000" y="1122363"/>
            <a:ext cx="9144000" cy="2387600"/>
          </a:xfrm>
        </p:spPr>
        <p:txBody>
          <a:bodyPr anchor="b"/>
          <a:lstStyle>
            <a:lvl1pPr algn="ctr">
              <a:defRPr sz="6000">
                <a:solidFill>
                  <a:schemeClr val="accent6">
                    <a:lumMod val="75000"/>
                  </a:schemeClr>
                </a:solidFill>
              </a:defRPr>
            </a:lvl1pPr>
          </a:lstStyle>
          <a:p>
            <a:r>
              <a:rPr lang="en-US"/>
              <a:t>Click to edit Master title style</a:t>
            </a:r>
            <a:endParaRPr lang="en-AU" dirty="0"/>
          </a:p>
        </p:txBody>
      </p:sp>
      <p:sp>
        <p:nvSpPr>
          <p:cNvPr id="3" name="Subtitle 2">
            <a:extLst>
              <a:ext uri="{FF2B5EF4-FFF2-40B4-BE49-F238E27FC236}">
                <a16:creationId xmlns:a16="http://schemas.microsoft.com/office/drawing/2014/main" id="{372C9D20-1BAE-4382-8DC9-5BBDA7ED39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5" name="Footer Placeholder 4">
            <a:extLst>
              <a:ext uri="{FF2B5EF4-FFF2-40B4-BE49-F238E27FC236}">
                <a16:creationId xmlns:a16="http://schemas.microsoft.com/office/drawing/2014/main" id="{AAAC8250-8D55-40CD-8B5D-B8E663C249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E98A3A5-1D17-48C1-B947-400403BBA6C1}"/>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7" name="Picture 6">
            <a:extLst>
              <a:ext uri="{FF2B5EF4-FFF2-40B4-BE49-F238E27FC236}">
                <a16:creationId xmlns:a16="http://schemas.microsoft.com/office/drawing/2014/main" id="{C0D69EBF-9F2F-4B98-B0BA-DD30908CF7A1}"/>
              </a:ext>
            </a:extLst>
          </p:cNvPr>
          <p:cNvPicPr>
            <a:picLocks noChangeAspect="1"/>
          </p:cNvPicPr>
          <p:nvPr userDrawn="1"/>
        </p:nvPicPr>
        <p:blipFill>
          <a:blip r:embed="rId2"/>
          <a:stretch>
            <a:fillRect/>
          </a:stretch>
        </p:blipFill>
        <p:spPr>
          <a:xfrm>
            <a:off x="9203636" y="4272728"/>
            <a:ext cx="2811526" cy="2448748"/>
          </a:xfrm>
          <a:prstGeom prst="rect">
            <a:avLst/>
          </a:prstGeom>
        </p:spPr>
      </p:pic>
      <p:cxnSp>
        <p:nvCxnSpPr>
          <p:cNvPr id="9" name="Straight Connector 8">
            <a:extLst>
              <a:ext uri="{FF2B5EF4-FFF2-40B4-BE49-F238E27FC236}">
                <a16:creationId xmlns:a16="http://schemas.microsoft.com/office/drawing/2014/main" id="{4F92FAB8-37AC-43A9-880A-4FC7CEDACDC0}"/>
              </a:ext>
            </a:extLst>
          </p:cNvPr>
          <p:cNvCxnSpPr/>
          <p:nvPr userDrawn="1"/>
        </p:nvCxnSpPr>
        <p:spPr>
          <a:xfrm>
            <a:off x="1524000" y="3509963"/>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Right Triangle 9">
            <a:extLst>
              <a:ext uri="{FF2B5EF4-FFF2-40B4-BE49-F238E27FC236}">
                <a16:creationId xmlns:a16="http://schemas.microsoft.com/office/drawing/2014/main" id="{F4CC49DD-9E53-441D-82B2-34562E4C5A41}"/>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564654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hris presentations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8883-9930-4720-8677-416042F2EBDA}"/>
              </a:ext>
            </a:extLst>
          </p:cNvPr>
          <p:cNvSpPr>
            <a:spLocks noGrp="1"/>
          </p:cNvSpPr>
          <p:nvPr>
            <p:ph type="title"/>
          </p:nvPr>
        </p:nvSpPr>
        <p:spPr/>
        <p:txBody>
          <a:bodyPr/>
          <a:lstStyle>
            <a:lvl1pPr>
              <a:defRPr>
                <a:solidFill>
                  <a:schemeClr val="accent6">
                    <a:lumMod val="75000"/>
                  </a:schemeClr>
                </a:solidFill>
              </a:defRPr>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0669E05E-FC82-455C-8AEA-683376A571AB}"/>
              </a:ext>
            </a:extLst>
          </p:cNvPr>
          <p:cNvSpPr>
            <a:spLocks noGrp="1"/>
          </p:cNvSpPr>
          <p:nvPr>
            <p:ph idx="1"/>
          </p:nvPr>
        </p:nvSpPr>
        <p:spPr>
          <a:xfrm>
            <a:off x="738809" y="1816649"/>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a:extLst>
              <a:ext uri="{FF2B5EF4-FFF2-40B4-BE49-F238E27FC236}">
                <a16:creationId xmlns:a16="http://schemas.microsoft.com/office/drawing/2014/main" id="{C41AC5C7-F746-4FEE-A0DF-40C9D0616FC5}"/>
              </a:ext>
            </a:extLst>
          </p:cNvPr>
          <p:cNvSpPr>
            <a:spLocks noGrp="1"/>
          </p:cNvSpPr>
          <p:nvPr>
            <p:ph type="ftr" sz="quarter" idx="11"/>
          </p:nvPr>
        </p:nvSpPr>
        <p:spPr/>
        <p:txBody>
          <a:bodyPr/>
          <a:lstStyle/>
          <a:p>
            <a:endParaRPr lang="en-AU"/>
          </a:p>
        </p:txBody>
      </p:sp>
      <p:pic>
        <p:nvPicPr>
          <p:cNvPr id="7" name="Picture 6">
            <a:extLst>
              <a:ext uri="{FF2B5EF4-FFF2-40B4-BE49-F238E27FC236}">
                <a16:creationId xmlns:a16="http://schemas.microsoft.com/office/drawing/2014/main" id="{18E2B8EC-F81C-463A-B478-DA1077CF825C}"/>
              </a:ext>
            </a:extLst>
          </p:cNvPr>
          <p:cNvPicPr>
            <a:picLocks noChangeAspect="1"/>
          </p:cNvPicPr>
          <p:nvPr userDrawn="1"/>
        </p:nvPicPr>
        <p:blipFill>
          <a:blip r:embed="rId2"/>
          <a:stretch>
            <a:fillRect/>
          </a:stretch>
        </p:blipFill>
        <p:spPr>
          <a:xfrm>
            <a:off x="10692438" y="5641658"/>
            <a:ext cx="1322723" cy="1152049"/>
          </a:xfrm>
          <a:prstGeom prst="rect">
            <a:avLst/>
          </a:prstGeom>
        </p:spPr>
      </p:pic>
      <p:sp>
        <p:nvSpPr>
          <p:cNvPr id="11" name="Right Triangle 10">
            <a:extLst>
              <a:ext uri="{FF2B5EF4-FFF2-40B4-BE49-F238E27FC236}">
                <a16:creationId xmlns:a16="http://schemas.microsoft.com/office/drawing/2014/main" id="{EE8CE075-571B-4774-8579-59B423DBC378}"/>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22767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911A-D497-4BCA-8F91-03BF84F27F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B294F05-2192-451C-BCD7-9CE2C227B4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16F51D-B27E-4343-9F4E-0197915B1445}"/>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02F4BC22-FB49-4CC4-8A8B-BC325B377A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EC48D3-F62F-4555-A833-CB6CE4620ACF}"/>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1037367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F34E-578D-412C-9FAD-59B408F6740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8B09521-FCC1-4C9D-B811-1A21AA02F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2E594F3-96CC-40CD-BA3C-29DBB6D973B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E8D26A3-EEDC-4CD2-BFC5-E7847B69664A}"/>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333A78C7-CD1E-46CB-995E-D9D758E579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0017613-E2A2-4064-9382-E52AB15FC4F4}"/>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3041112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FB8F-90CA-4944-8B97-1AD9BEEC14DE}"/>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0527C00-1922-488B-880B-BB6AEC558E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DB7109-FA89-4A3F-8458-83321FFACE9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9F518AB-15A0-4F86-8531-B3C27A752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0F19E8-D68D-46AA-8E41-5BAF7D286E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B1C4A3-3BE1-49ED-9A39-F976917B0713}"/>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8" name="Footer Placeholder 7">
            <a:extLst>
              <a:ext uri="{FF2B5EF4-FFF2-40B4-BE49-F238E27FC236}">
                <a16:creationId xmlns:a16="http://schemas.microsoft.com/office/drawing/2014/main" id="{67A1D231-4A7C-4F5A-B35B-6A3A42D8C7B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2C7316B-80CD-4A92-A349-58DDBB1AE46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4227861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82F0-82A0-40BE-9B97-CFDD73C1455A}"/>
              </a:ext>
            </a:extLst>
          </p:cNvPr>
          <p:cNvSpPr>
            <a:spLocks noGrp="1"/>
          </p:cNvSpPr>
          <p:nvPr>
            <p:ph type="title"/>
          </p:nvPr>
        </p:nvSpPr>
        <p:spPr/>
        <p:txBody>
          <a:bodyPr/>
          <a:lstStyle>
            <a:lvl1pPr>
              <a:defRPr>
                <a:solidFill>
                  <a:schemeClr val="accent6">
                    <a:lumMod val="75000"/>
                  </a:schemeClr>
                </a:solidFill>
              </a:defRPr>
            </a:lvl1pPr>
          </a:lstStyle>
          <a:p>
            <a:r>
              <a:rPr lang="en-US"/>
              <a:t>Click to edit Master title style</a:t>
            </a:r>
            <a:endParaRPr lang="en-AU" dirty="0"/>
          </a:p>
        </p:txBody>
      </p:sp>
      <p:sp>
        <p:nvSpPr>
          <p:cNvPr id="3" name="Date Placeholder 2">
            <a:extLst>
              <a:ext uri="{FF2B5EF4-FFF2-40B4-BE49-F238E27FC236}">
                <a16:creationId xmlns:a16="http://schemas.microsoft.com/office/drawing/2014/main" id="{5FFE266D-708C-4846-A861-1FF8D34C9A9B}"/>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4" name="Footer Placeholder 3">
            <a:extLst>
              <a:ext uri="{FF2B5EF4-FFF2-40B4-BE49-F238E27FC236}">
                <a16:creationId xmlns:a16="http://schemas.microsoft.com/office/drawing/2014/main" id="{0152F98C-05F2-4DE7-B62E-D6E8C52E13F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00E8DDC-3FFC-403F-846F-96857443E29E}"/>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6" name="Picture 5">
            <a:extLst>
              <a:ext uri="{FF2B5EF4-FFF2-40B4-BE49-F238E27FC236}">
                <a16:creationId xmlns:a16="http://schemas.microsoft.com/office/drawing/2014/main" id="{E9AED7EE-4E0C-42E6-90AF-4B6DDA8E0C16}"/>
              </a:ext>
            </a:extLst>
          </p:cNvPr>
          <p:cNvPicPr>
            <a:picLocks noChangeAspect="1"/>
          </p:cNvPicPr>
          <p:nvPr userDrawn="1"/>
        </p:nvPicPr>
        <p:blipFill>
          <a:blip r:embed="rId2"/>
          <a:stretch>
            <a:fillRect/>
          </a:stretch>
        </p:blipFill>
        <p:spPr>
          <a:xfrm>
            <a:off x="10692438" y="5641658"/>
            <a:ext cx="1322723" cy="1152049"/>
          </a:xfrm>
          <a:prstGeom prst="rect">
            <a:avLst/>
          </a:prstGeom>
        </p:spPr>
      </p:pic>
    </p:spTree>
    <p:extLst>
      <p:ext uri="{BB962C8B-B14F-4D97-AF65-F5344CB8AC3E}">
        <p14:creationId xmlns:p14="http://schemas.microsoft.com/office/powerpoint/2010/main" val="1086074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F5FEB8-8382-4153-B2BA-9C12C05746CE}"/>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3" name="Footer Placeholder 2">
            <a:extLst>
              <a:ext uri="{FF2B5EF4-FFF2-40B4-BE49-F238E27FC236}">
                <a16:creationId xmlns:a16="http://schemas.microsoft.com/office/drawing/2014/main" id="{221F8702-66E9-498E-A541-C40EABD8EA4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303EFEF-12A8-4090-8C54-79A609AD4831}"/>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5" name="Picture 4">
            <a:extLst>
              <a:ext uri="{FF2B5EF4-FFF2-40B4-BE49-F238E27FC236}">
                <a16:creationId xmlns:a16="http://schemas.microsoft.com/office/drawing/2014/main" id="{1A9DB9B4-0F24-4D6F-BF39-F3A8C1DAB38C}"/>
              </a:ext>
            </a:extLst>
          </p:cNvPr>
          <p:cNvPicPr>
            <a:picLocks noChangeAspect="1"/>
          </p:cNvPicPr>
          <p:nvPr userDrawn="1"/>
        </p:nvPicPr>
        <p:blipFill>
          <a:blip r:embed="rId2"/>
          <a:stretch>
            <a:fillRect/>
          </a:stretch>
        </p:blipFill>
        <p:spPr>
          <a:xfrm>
            <a:off x="10692438" y="5641658"/>
            <a:ext cx="1322723" cy="1152049"/>
          </a:xfrm>
          <a:prstGeom prst="rect">
            <a:avLst/>
          </a:prstGeom>
        </p:spPr>
      </p:pic>
    </p:spTree>
    <p:extLst>
      <p:ext uri="{BB962C8B-B14F-4D97-AF65-F5344CB8AC3E}">
        <p14:creationId xmlns:p14="http://schemas.microsoft.com/office/powerpoint/2010/main" val="4247626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hris presentations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8883-9930-4720-8677-416042F2EBDA}"/>
              </a:ext>
            </a:extLst>
          </p:cNvPr>
          <p:cNvSpPr>
            <a:spLocks noGrp="1"/>
          </p:cNvSpPr>
          <p:nvPr>
            <p:ph type="title"/>
          </p:nvPr>
        </p:nvSpPr>
        <p:spPr/>
        <p:txBody>
          <a:bodyPr/>
          <a:lstStyle>
            <a:lvl1pPr>
              <a:defRPr>
                <a:solidFill>
                  <a:schemeClr val="accent6">
                    <a:lumMod val="75000"/>
                  </a:schemeClr>
                </a:solidFill>
              </a:defRPr>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0669E05E-FC82-455C-8AEA-683376A571AB}"/>
              </a:ext>
            </a:extLst>
          </p:cNvPr>
          <p:cNvSpPr>
            <a:spLocks noGrp="1"/>
          </p:cNvSpPr>
          <p:nvPr>
            <p:ph idx="1"/>
          </p:nvPr>
        </p:nvSpPr>
        <p:spPr>
          <a:xfrm>
            <a:off x="738809" y="1816649"/>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a:extLst>
              <a:ext uri="{FF2B5EF4-FFF2-40B4-BE49-F238E27FC236}">
                <a16:creationId xmlns:a16="http://schemas.microsoft.com/office/drawing/2014/main" id="{C41AC5C7-F746-4FEE-A0DF-40C9D0616FC5}"/>
              </a:ext>
            </a:extLst>
          </p:cNvPr>
          <p:cNvSpPr>
            <a:spLocks noGrp="1"/>
          </p:cNvSpPr>
          <p:nvPr>
            <p:ph type="ftr" sz="quarter" idx="11"/>
          </p:nvPr>
        </p:nvSpPr>
        <p:spPr/>
        <p:txBody>
          <a:bodyPr/>
          <a:lstStyle/>
          <a:p>
            <a:endParaRPr lang="en-AU"/>
          </a:p>
        </p:txBody>
      </p:sp>
      <p:pic>
        <p:nvPicPr>
          <p:cNvPr id="7" name="Picture 6">
            <a:extLst>
              <a:ext uri="{FF2B5EF4-FFF2-40B4-BE49-F238E27FC236}">
                <a16:creationId xmlns:a16="http://schemas.microsoft.com/office/drawing/2014/main" id="{18E2B8EC-F81C-463A-B478-DA1077CF825C}"/>
              </a:ext>
            </a:extLst>
          </p:cNvPr>
          <p:cNvPicPr>
            <a:picLocks noChangeAspect="1"/>
          </p:cNvPicPr>
          <p:nvPr userDrawn="1"/>
        </p:nvPicPr>
        <p:blipFill>
          <a:blip r:embed="rId2"/>
          <a:stretch>
            <a:fillRect/>
          </a:stretch>
        </p:blipFill>
        <p:spPr>
          <a:xfrm>
            <a:off x="10692438" y="5641658"/>
            <a:ext cx="1322723" cy="1152049"/>
          </a:xfrm>
          <a:prstGeom prst="rect">
            <a:avLst/>
          </a:prstGeom>
        </p:spPr>
      </p:pic>
      <p:sp>
        <p:nvSpPr>
          <p:cNvPr id="11" name="Right Triangle 10">
            <a:extLst>
              <a:ext uri="{FF2B5EF4-FFF2-40B4-BE49-F238E27FC236}">
                <a16:creationId xmlns:a16="http://schemas.microsoft.com/office/drawing/2014/main" id="{EE8CE075-571B-4774-8579-59B423DBC378}"/>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43590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C7B0-4900-4EDB-BE2D-913785D433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F408C9E-422B-4C41-965C-4962751293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B1B6ADC-58AC-4774-A777-348739D4C0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55FEBE-A152-43DD-973D-1A7EA46BE648}"/>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C0F8D0A4-522B-4D63-86B9-2B86A673506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D211589-0C5F-4F7D-82BB-514840E33DFC}"/>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23145688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6794-AFBD-4E7B-A25B-A3EEE3FD05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0E3C009-FF74-4A55-977B-6412D73B6F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38E4690F-7495-4B76-8EBF-92FE1DF84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635D42-DAD4-426D-8842-35A99CE9F010}"/>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501C65D8-2491-4A68-97B8-C96EDABB439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B3CB978-7429-49A6-A544-1A47BFDA94D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19404900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3647-94EA-4558-A6B3-9D5FE5185B0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68F0ABC-5E48-4CB8-A466-F0AB43C550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B6FB36F-AE7D-46C2-98D1-6691249DEDAE}"/>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F60A87A4-3A7D-4AD5-BFC7-5F1448A9D8E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4548F6-3EC1-48F2-A6FC-F55AE5A905F2}"/>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3834091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E30E4C-2460-4B54-94D8-2124241211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6A6E628-27A8-4321-B378-EFAE32B7B4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1232CB9-4C50-495E-A255-BC71051BB52F}"/>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0E5919C3-182E-452C-82D1-4BF81D215C2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C20EB93-6E3D-4AF8-8D68-83A524D609D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38629639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19D64-63BB-4019-BE75-D5C931CEA30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78BBE27-1242-45F6-B8F0-6720DCAD344B}"/>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4" name="Footer Placeholder 3">
            <a:extLst>
              <a:ext uri="{FF2B5EF4-FFF2-40B4-BE49-F238E27FC236}">
                <a16:creationId xmlns:a16="http://schemas.microsoft.com/office/drawing/2014/main" id="{2E9C76BF-AAB8-4064-B95B-3CF128F9FD1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FF5970D-6305-4DC6-B1ED-6679370C1097}"/>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65170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6911A-D497-4BCA-8F91-03BF84F27F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B294F05-2192-451C-BCD7-9CE2C227B4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16F51D-B27E-4343-9F4E-0197915B1445}"/>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02F4BC22-FB49-4CC4-8A8B-BC325B377A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EC48D3-F62F-4555-A833-CB6CE4620ACF}"/>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273058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F34E-578D-412C-9FAD-59B408F6740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8B09521-FCC1-4C9D-B811-1A21AA02F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2E594F3-96CC-40CD-BA3C-29DBB6D973B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E8D26A3-EEDC-4CD2-BFC5-E7847B69664A}"/>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333A78C7-CD1E-46CB-995E-D9D758E579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0017613-E2A2-4064-9382-E52AB15FC4F4}"/>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334405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FB8F-90CA-4944-8B97-1AD9BEEC14DE}"/>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0527C00-1922-488B-880B-BB6AEC558E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DB7109-FA89-4A3F-8458-83321FFACE9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9F518AB-15A0-4F86-8531-B3C27A752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0F19E8-D68D-46AA-8E41-5BAF7D286E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B1C4A3-3BE1-49ED-9A39-F976917B0713}"/>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8" name="Footer Placeholder 7">
            <a:extLst>
              <a:ext uri="{FF2B5EF4-FFF2-40B4-BE49-F238E27FC236}">
                <a16:creationId xmlns:a16="http://schemas.microsoft.com/office/drawing/2014/main" id="{67A1D231-4A7C-4F5A-B35B-6A3A42D8C7B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2C7316B-80CD-4A92-A349-58DDBB1AE46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376075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82F0-82A0-40BE-9B97-CFDD73C1455A}"/>
              </a:ext>
            </a:extLst>
          </p:cNvPr>
          <p:cNvSpPr>
            <a:spLocks noGrp="1"/>
          </p:cNvSpPr>
          <p:nvPr>
            <p:ph type="title"/>
          </p:nvPr>
        </p:nvSpPr>
        <p:spPr/>
        <p:txBody>
          <a:bodyPr/>
          <a:lstStyle>
            <a:lvl1pPr>
              <a:defRPr>
                <a:solidFill>
                  <a:schemeClr val="accent6">
                    <a:lumMod val="75000"/>
                  </a:schemeClr>
                </a:solidFill>
              </a:defRPr>
            </a:lvl1pPr>
          </a:lstStyle>
          <a:p>
            <a:r>
              <a:rPr lang="en-US"/>
              <a:t>Click to edit Master title style</a:t>
            </a:r>
            <a:endParaRPr lang="en-AU" dirty="0"/>
          </a:p>
        </p:txBody>
      </p:sp>
      <p:sp>
        <p:nvSpPr>
          <p:cNvPr id="3" name="Date Placeholder 2">
            <a:extLst>
              <a:ext uri="{FF2B5EF4-FFF2-40B4-BE49-F238E27FC236}">
                <a16:creationId xmlns:a16="http://schemas.microsoft.com/office/drawing/2014/main" id="{5FFE266D-708C-4846-A861-1FF8D34C9A9B}"/>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4" name="Footer Placeholder 3">
            <a:extLst>
              <a:ext uri="{FF2B5EF4-FFF2-40B4-BE49-F238E27FC236}">
                <a16:creationId xmlns:a16="http://schemas.microsoft.com/office/drawing/2014/main" id="{0152F98C-05F2-4DE7-B62E-D6E8C52E13F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00E8DDC-3FFC-403F-846F-96857443E29E}"/>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6" name="Picture 5">
            <a:extLst>
              <a:ext uri="{FF2B5EF4-FFF2-40B4-BE49-F238E27FC236}">
                <a16:creationId xmlns:a16="http://schemas.microsoft.com/office/drawing/2014/main" id="{E9AED7EE-4E0C-42E6-90AF-4B6DDA8E0C16}"/>
              </a:ext>
            </a:extLst>
          </p:cNvPr>
          <p:cNvPicPr>
            <a:picLocks noChangeAspect="1"/>
          </p:cNvPicPr>
          <p:nvPr userDrawn="1"/>
        </p:nvPicPr>
        <p:blipFill>
          <a:blip r:embed="rId2"/>
          <a:stretch>
            <a:fillRect/>
          </a:stretch>
        </p:blipFill>
        <p:spPr>
          <a:xfrm>
            <a:off x="10692438" y="5641658"/>
            <a:ext cx="1322723" cy="1152049"/>
          </a:xfrm>
          <a:prstGeom prst="rect">
            <a:avLst/>
          </a:prstGeom>
        </p:spPr>
      </p:pic>
    </p:spTree>
    <p:extLst>
      <p:ext uri="{BB962C8B-B14F-4D97-AF65-F5344CB8AC3E}">
        <p14:creationId xmlns:p14="http://schemas.microsoft.com/office/powerpoint/2010/main" val="3578815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F5FEB8-8382-4153-B2BA-9C12C05746CE}"/>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3" name="Footer Placeholder 2">
            <a:extLst>
              <a:ext uri="{FF2B5EF4-FFF2-40B4-BE49-F238E27FC236}">
                <a16:creationId xmlns:a16="http://schemas.microsoft.com/office/drawing/2014/main" id="{221F8702-66E9-498E-A541-C40EABD8EA4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303EFEF-12A8-4090-8C54-79A609AD4831}"/>
              </a:ext>
            </a:extLst>
          </p:cNvPr>
          <p:cNvSpPr>
            <a:spLocks noGrp="1"/>
          </p:cNvSpPr>
          <p:nvPr>
            <p:ph type="sldNum" sz="quarter" idx="12"/>
          </p:nvPr>
        </p:nvSpPr>
        <p:spPr/>
        <p:txBody>
          <a:bodyPr/>
          <a:lstStyle/>
          <a:p>
            <a:fld id="{F00236CE-29B8-4EFF-B7B5-4596428DA300}" type="slidenum">
              <a:rPr lang="en-AU" smtClean="0"/>
              <a:t>‹Nº›</a:t>
            </a:fld>
            <a:endParaRPr lang="en-AU"/>
          </a:p>
        </p:txBody>
      </p:sp>
      <p:pic>
        <p:nvPicPr>
          <p:cNvPr id="5" name="Picture 4">
            <a:extLst>
              <a:ext uri="{FF2B5EF4-FFF2-40B4-BE49-F238E27FC236}">
                <a16:creationId xmlns:a16="http://schemas.microsoft.com/office/drawing/2014/main" id="{1A9DB9B4-0F24-4D6F-BF39-F3A8C1DAB38C}"/>
              </a:ext>
            </a:extLst>
          </p:cNvPr>
          <p:cNvPicPr>
            <a:picLocks noChangeAspect="1"/>
          </p:cNvPicPr>
          <p:nvPr userDrawn="1"/>
        </p:nvPicPr>
        <p:blipFill>
          <a:blip r:embed="rId2"/>
          <a:stretch>
            <a:fillRect/>
          </a:stretch>
        </p:blipFill>
        <p:spPr>
          <a:xfrm>
            <a:off x="10692438" y="5641658"/>
            <a:ext cx="1322723" cy="1152049"/>
          </a:xfrm>
          <a:prstGeom prst="rect">
            <a:avLst/>
          </a:prstGeom>
        </p:spPr>
      </p:pic>
    </p:spTree>
    <p:extLst>
      <p:ext uri="{BB962C8B-B14F-4D97-AF65-F5344CB8AC3E}">
        <p14:creationId xmlns:p14="http://schemas.microsoft.com/office/powerpoint/2010/main" val="212131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C7B0-4900-4EDB-BE2D-913785D433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F408C9E-422B-4C41-965C-4962751293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B1B6ADC-58AC-4774-A777-348739D4C0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55FEBE-A152-43DD-973D-1A7EA46BE648}"/>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C0F8D0A4-522B-4D63-86B9-2B86A673506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D211589-0C5F-4F7D-82BB-514840E33DFC}"/>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4190520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6794-AFBD-4E7B-A25B-A3EEE3FD05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0E3C009-FF74-4A55-977B-6412D73B6F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38E4690F-7495-4B76-8EBF-92FE1DF84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635D42-DAD4-426D-8842-35A99CE9F010}"/>
              </a:ext>
            </a:extLst>
          </p:cNvPr>
          <p:cNvSpPr>
            <a:spLocks noGrp="1"/>
          </p:cNvSpPr>
          <p:nvPr>
            <p:ph type="dt" sz="half" idx="10"/>
          </p:nvPr>
        </p:nvSpPr>
        <p:spPr/>
        <p:txBody>
          <a:bodyPr/>
          <a:lstStyle/>
          <a:p>
            <a:fld id="{FA1026FB-0119-4F09-85D9-F33964EF72DA}" type="datetimeFigureOut">
              <a:rPr lang="en-AU" smtClean="0"/>
              <a:t>12/10/2018</a:t>
            </a:fld>
            <a:endParaRPr lang="en-AU"/>
          </a:p>
        </p:txBody>
      </p:sp>
      <p:sp>
        <p:nvSpPr>
          <p:cNvPr id="6" name="Footer Placeholder 5">
            <a:extLst>
              <a:ext uri="{FF2B5EF4-FFF2-40B4-BE49-F238E27FC236}">
                <a16:creationId xmlns:a16="http://schemas.microsoft.com/office/drawing/2014/main" id="{501C65D8-2491-4A68-97B8-C96EDABB439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B3CB978-7429-49A6-A544-1A47BFDA94DB}"/>
              </a:ext>
            </a:extLst>
          </p:cNvPr>
          <p:cNvSpPr>
            <a:spLocks noGrp="1"/>
          </p:cNvSpPr>
          <p:nvPr>
            <p:ph type="sldNum" sz="quarter" idx="12"/>
          </p:nvPr>
        </p:nvSpPr>
        <p:spPr/>
        <p:txBody>
          <a:bodyPr/>
          <a:lstStyle/>
          <a:p>
            <a:fld id="{F00236CE-29B8-4EFF-B7B5-4596428DA300}" type="slidenum">
              <a:rPr lang="en-AU" smtClean="0"/>
              <a:t>‹Nº›</a:t>
            </a:fld>
            <a:endParaRPr lang="en-AU"/>
          </a:p>
        </p:txBody>
      </p:sp>
    </p:spTree>
    <p:extLst>
      <p:ext uri="{BB962C8B-B14F-4D97-AF65-F5344CB8AC3E}">
        <p14:creationId xmlns:p14="http://schemas.microsoft.com/office/powerpoint/2010/main" val="117144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32C79-6B22-4C50-9DE7-1FE411726F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537767A-95DE-4EF7-BDF5-41793E371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EFBC12B-6960-4415-B426-8E2AAEFA9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A8CA7228-CBD7-41A0-ABAE-628A7B8F39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E04512C-ECD5-4EB8-8BED-590985AF8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236CE-29B8-4EFF-B7B5-4596428DA300}" type="slidenum">
              <a:rPr lang="en-AU" smtClean="0"/>
              <a:t>‹Nº›</a:t>
            </a:fld>
            <a:endParaRPr lang="en-AU"/>
          </a:p>
        </p:txBody>
      </p:sp>
      <p:sp>
        <p:nvSpPr>
          <p:cNvPr id="7" name="Right Triangle 6">
            <a:extLst>
              <a:ext uri="{FF2B5EF4-FFF2-40B4-BE49-F238E27FC236}">
                <a16:creationId xmlns:a16="http://schemas.microsoft.com/office/drawing/2014/main" id="{82A53323-2C5B-4674-AB39-338D297E149E}"/>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385978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932C79-6B22-4C50-9DE7-1FE411726F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537767A-95DE-4EF7-BDF5-41793E3718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EFBC12B-6960-4415-B426-8E2AAEFA9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026FB-0119-4F09-85D9-F33964EF72DA}" type="datetimeFigureOut">
              <a:rPr lang="en-AU" smtClean="0"/>
              <a:t>12/10/2018</a:t>
            </a:fld>
            <a:endParaRPr lang="en-AU"/>
          </a:p>
        </p:txBody>
      </p:sp>
      <p:sp>
        <p:nvSpPr>
          <p:cNvPr id="5" name="Footer Placeholder 4">
            <a:extLst>
              <a:ext uri="{FF2B5EF4-FFF2-40B4-BE49-F238E27FC236}">
                <a16:creationId xmlns:a16="http://schemas.microsoft.com/office/drawing/2014/main" id="{A8CA7228-CBD7-41A0-ABAE-628A7B8F39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E04512C-ECD5-4EB8-8BED-590985AF8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236CE-29B8-4EFF-B7B5-4596428DA300}" type="slidenum">
              <a:rPr lang="en-AU" smtClean="0"/>
              <a:t>‹Nº›</a:t>
            </a:fld>
            <a:endParaRPr lang="en-AU"/>
          </a:p>
        </p:txBody>
      </p:sp>
      <p:sp>
        <p:nvSpPr>
          <p:cNvPr id="7" name="Right Triangle 6">
            <a:extLst>
              <a:ext uri="{FF2B5EF4-FFF2-40B4-BE49-F238E27FC236}">
                <a16:creationId xmlns:a16="http://schemas.microsoft.com/office/drawing/2014/main" id="{82A53323-2C5B-4674-AB39-338D297E149E}"/>
              </a:ext>
            </a:extLst>
          </p:cNvPr>
          <p:cNvSpPr/>
          <p:nvPr userDrawn="1"/>
        </p:nvSpPr>
        <p:spPr>
          <a:xfrm rot="10800000">
            <a:off x="7185990" y="-1"/>
            <a:ext cx="5006009" cy="1190929"/>
          </a:xfrm>
          <a:prstGeom prst="rtTriangl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5363134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74202-6B30-47A4-927F-E64916CE5EDB}"/>
              </a:ext>
            </a:extLst>
          </p:cNvPr>
          <p:cNvSpPr>
            <a:spLocks noGrp="1"/>
          </p:cNvSpPr>
          <p:nvPr>
            <p:ph type="ctrTitle"/>
          </p:nvPr>
        </p:nvSpPr>
        <p:spPr/>
        <p:txBody>
          <a:bodyPr>
            <a:normAutofit fontScale="90000"/>
          </a:bodyPr>
          <a:lstStyle/>
          <a:p>
            <a:r>
              <a:rPr lang="en-AU" dirty="0"/>
              <a:t>XV AIDA World Congress</a:t>
            </a:r>
            <a:br>
              <a:rPr lang="en-AU" dirty="0"/>
            </a:br>
            <a:r>
              <a:rPr lang="en-AU" sz="4000" dirty="0"/>
              <a:t>Rio De Janeiro – October 11th-13th 2018</a:t>
            </a:r>
            <a:br>
              <a:rPr lang="en-AU" sz="4900" dirty="0"/>
            </a:br>
            <a:r>
              <a:rPr lang="en-AU" sz="4000" dirty="0"/>
              <a:t>Civil Liability and Dispute Resolution Working Party Meeting  </a:t>
            </a:r>
            <a:endParaRPr lang="en-AU" dirty="0"/>
          </a:p>
        </p:txBody>
      </p:sp>
      <p:sp>
        <p:nvSpPr>
          <p:cNvPr id="3" name="Subtitle 2">
            <a:extLst>
              <a:ext uri="{FF2B5EF4-FFF2-40B4-BE49-F238E27FC236}">
                <a16:creationId xmlns:a16="http://schemas.microsoft.com/office/drawing/2014/main" id="{B8DBDBCC-03A6-435D-89E2-FAC4DDE5F0AA}"/>
              </a:ext>
            </a:extLst>
          </p:cNvPr>
          <p:cNvSpPr>
            <a:spLocks noGrp="1"/>
          </p:cNvSpPr>
          <p:nvPr>
            <p:ph type="subTitle" idx="1"/>
          </p:nvPr>
        </p:nvSpPr>
        <p:spPr/>
        <p:txBody>
          <a:bodyPr>
            <a:normAutofit lnSpcReduction="10000"/>
          </a:bodyPr>
          <a:lstStyle/>
          <a:p>
            <a:r>
              <a:rPr lang="en-AU" dirty="0"/>
              <a:t>“ Mediation – An essential part of common law litigation in Australia – A Victorian perspective“</a:t>
            </a:r>
          </a:p>
          <a:p>
            <a:r>
              <a:rPr lang="en-AU" dirty="0"/>
              <a:t>Chris Rodd Mediation&amp; Insurance Law </a:t>
            </a:r>
          </a:p>
          <a:p>
            <a:r>
              <a:rPr lang="en-AU" dirty="0"/>
              <a:t>September  2018 </a:t>
            </a:r>
          </a:p>
        </p:txBody>
      </p:sp>
    </p:spTree>
    <p:extLst>
      <p:ext uri="{BB962C8B-B14F-4D97-AF65-F5344CB8AC3E}">
        <p14:creationId xmlns:p14="http://schemas.microsoft.com/office/powerpoint/2010/main" val="395190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5BE3A-B73F-4D8B-99A3-509BDBB69393}"/>
              </a:ext>
            </a:extLst>
          </p:cNvPr>
          <p:cNvSpPr>
            <a:spLocks noGrp="1"/>
          </p:cNvSpPr>
          <p:nvPr>
            <p:ph type="title"/>
          </p:nvPr>
        </p:nvSpPr>
        <p:spPr/>
        <p:txBody>
          <a:bodyPr/>
          <a:lstStyle/>
          <a:p>
            <a:r>
              <a:rPr lang="en-AU" dirty="0"/>
              <a:t> engagement with the process !</a:t>
            </a:r>
          </a:p>
        </p:txBody>
      </p:sp>
      <p:pic>
        <p:nvPicPr>
          <p:cNvPr id="5" name="Content Placeholder 4">
            <a:extLst>
              <a:ext uri="{FF2B5EF4-FFF2-40B4-BE49-F238E27FC236}">
                <a16:creationId xmlns:a16="http://schemas.microsoft.com/office/drawing/2014/main" id="{51FC7C90-4FF0-4820-AC0B-F5BBF41AE9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7823" y="2406888"/>
            <a:ext cx="4688045" cy="3714679"/>
          </a:xfrm>
        </p:spPr>
      </p:pic>
      <p:pic>
        <p:nvPicPr>
          <p:cNvPr id="7" name="Picture 6">
            <a:extLst>
              <a:ext uri="{FF2B5EF4-FFF2-40B4-BE49-F238E27FC236}">
                <a16:creationId xmlns:a16="http://schemas.microsoft.com/office/drawing/2014/main" id="{DCA75879-FABF-4E6E-A964-E37E25F120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5201" y="2314322"/>
            <a:ext cx="5181179" cy="3899812"/>
          </a:xfrm>
          <a:prstGeom prst="rect">
            <a:avLst/>
          </a:prstGeom>
        </p:spPr>
      </p:pic>
    </p:spTree>
    <p:extLst>
      <p:ext uri="{BB962C8B-B14F-4D97-AF65-F5344CB8AC3E}">
        <p14:creationId xmlns:p14="http://schemas.microsoft.com/office/powerpoint/2010/main" val="1421268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E753-E9A8-443C-93AA-7528093E54AE}"/>
              </a:ext>
            </a:extLst>
          </p:cNvPr>
          <p:cNvSpPr>
            <a:spLocks noGrp="1"/>
          </p:cNvSpPr>
          <p:nvPr>
            <p:ph type="title"/>
          </p:nvPr>
        </p:nvSpPr>
        <p:spPr/>
        <p:txBody>
          <a:bodyPr/>
          <a:lstStyle/>
          <a:p>
            <a:r>
              <a:rPr lang="en-AU" dirty="0"/>
              <a:t>…not so good </a:t>
            </a:r>
          </a:p>
        </p:txBody>
      </p:sp>
      <p:sp>
        <p:nvSpPr>
          <p:cNvPr id="3" name="Content Placeholder 2">
            <a:extLst>
              <a:ext uri="{FF2B5EF4-FFF2-40B4-BE49-F238E27FC236}">
                <a16:creationId xmlns:a16="http://schemas.microsoft.com/office/drawing/2014/main" id="{F417AA94-EBFC-4908-BD1A-138425B9398B}"/>
              </a:ext>
            </a:extLst>
          </p:cNvPr>
          <p:cNvSpPr>
            <a:spLocks noGrp="1"/>
          </p:cNvSpPr>
          <p:nvPr>
            <p:ph idx="1"/>
          </p:nvPr>
        </p:nvSpPr>
        <p:spPr/>
        <p:txBody>
          <a:bodyPr>
            <a:normAutofit lnSpcReduction="10000"/>
          </a:bodyPr>
          <a:lstStyle/>
          <a:p>
            <a:r>
              <a:rPr lang="en-AU" dirty="0"/>
              <a:t>The process was of short duration – often less than 2 hours. </a:t>
            </a:r>
          </a:p>
          <a:p>
            <a:r>
              <a:rPr lang="en-AU" dirty="0"/>
              <a:t>Negotiation was “</a:t>
            </a:r>
            <a:r>
              <a:rPr lang="en-AU" dirty="0" err="1"/>
              <a:t>compromisory</a:t>
            </a:r>
            <a:r>
              <a:rPr lang="en-AU" dirty="0"/>
              <a:t> or competitive.”</a:t>
            </a:r>
          </a:p>
          <a:p>
            <a:r>
              <a:rPr lang="en-AU" dirty="0"/>
              <a:t>Less than half the mediators appeared to follow any industry standard model. </a:t>
            </a:r>
          </a:p>
          <a:p>
            <a:r>
              <a:rPr lang="en-AU" dirty="0"/>
              <a:t>A significant proportion did not hear from the parties in the opening statements ( in 88% the lawyers made the opening statements )</a:t>
            </a:r>
          </a:p>
          <a:p>
            <a:r>
              <a:rPr lang="en-AU" dirty="0"/>
              <a:t>47% of cases private sessions were commenced immediately after opening statements.</a:t>
            </a:r>
          </a:p>
          <a:p>
            <a:r>
              <a:rPr lang="en-AU" dirty="0"/>
              <a:t>47% stated they did not feel comfortable with the process. </a:t>
            </a:r>
          </a:p>
          <a:p>
            <a:r>
              <a:rPr lang="en-AU" dirty="0"/>
              <a:t>59% stated they would like to have greater participation.     </a:t>
            </a:r>
          </a:p>
        </p:txBody>
      </p:sp>
    </p:spTree>
    <p:extLst>
      <p:ext uri="{BB962C8B-B14F-4D97-AF65-F5344CB8AC3E}">
        <p14:creationId xmlns:p14="http://schemas.microsoft.com/office/powerpoint/2010/main" val="2884839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ED21-5AD9-4967-B889-B3D7C582136F}"/>
              </a:ext>
            </a:extLst>
          </p:cNvPr>
          <p:cNvSpPr>
            <a:spLocks noGrp="1"/>
          </p:cNvSpPr>
          <p:nvPr>
            <p:ph type="title"/>
          </p:nvPr>
        </p:nvSpPr>
        <p:spPr/>
        <p:txBody>
          <a:bodyPr/>
          <a:lstStyle/>
          <a:p>
            <a:r>
              <a:rPr lang="en-AU" dirty="0"/>
              <a:t>…so how successful is mediation in the resolution of litigated disputes ?</a:t>
            </a:r>
          </a:p>
        </p:txBody>
      </p:sp>
      <p:sp>
        <p:nvSpPr>
          <p:cNvPr id="3" name="Content Placeholder 2">
            <a:extLst>
              <a:ext uri="{FF2B5EF4-FFF2-40B4-BE49-F238E27FC236}">
                <a16:creationId xmlns:a16="http://schemas.microsoft.com/office/drawing/2014/main" id="{7E104B2B-B948-4816-B072-D13483F19AA7}"/>
              </a:ext>
            </a:extLst>
          </p:cNvPr>
          <p:cNvSpPr>
            <a:spLocks noGrp="1"/>
          </p:cNvSpPr>
          <p:nvPr>
            <p:ph idx="1"/>
          </p:nvPr>
        </p:nvSpPr>
        <p:spPr/>
        <p:txBody>
          <a:bodyPr/>
          <a:lstStyle/>
          <a:p>
            <a:r>
              <a:rPr lang="en-AU" dirty="0"/>
              <a:t>Unfortunately we don’t really know …other than anecdotal evidence. </a:t>
            </a:r>
          </a:p>
          <a:p>
            <a:r>
              <a:rPr lang="en-AU" dirty="0"/>
              <a:t>The Supreme Courts , County Courts and Magistrates Courts, do not maintain any data. </a:t>
            </a:r>
          </a:p>
          <a:p>
            <a:r>
              <a:rPr lang="en-AU" dirty="0"/>
              <a:t>The Courts relay on the mediators to report outcomes but many don’t. Nor do many of the mediators file the necessary paperwork.</a:t>
            </a:r>
          </a:p>
          <a:p>
            <a:r>
              <a:rPr lang="en-AU" dirty="0"/>
              <a:t> The Courts currently have no reporting mechanism or data collection process …. Nor, I am told, are there plans to do so.</a:t>
            </a:r>
          </a:p>
          <a:p>
            <a:r>
              <a:rPr lang="en-AU" dirty="0"/>
              <a:t>While all the courts encourage mediation and indeed in many cases direct the parties to mediation, they do not monitor outcomes.  </a:t>
            </a:r>
          </a:p>
        </p:txBody>
      </p:sp>
    </p:spTree>
    <p:extLst>
      <p:ext uri="{BB962C8B-B14F-4D97-AF65-F5344CB8AC3E}">
        <p14:creationId xmlns:p14="http://schemas.microsoft.com/office/powerpoint/2010/main" val="48778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0D4AA-700A-40A6-A7D1-B2C153892CD7}"/>
              </a:ext>
            </a:extLst>
          </p:cNvPr>
          <p:cNvSpPr>
            <a:spLocks noGrp="1"/>
          </p:cNvSpPr>
          <p:nvPr>
            <p:ph type="title"/>
          </p:nvPr>
        </p:nvSpPr>
        <p:spPr/>
        <p:txBody>
          <a:bodyPr/>
          <a:lstStyle/>
          <a:p>
            <a:r>
              <a:rPr lang="en-AU" dirty="0"/>
              <a:t>… a few personal observations </a:t>
            </a:r>
          </a:p>
        </p:txBody>
      </p:sp>
      <p:sp>
        <p:nvSpPr>
          <p:cNvPr id="3" name="Content Placeholder 2">
            <a:extLst>
              <a:ext uri="{FF2B5EF4-FFF2-40B4-BE49-F238E27FC236}">
                <a16:creationId xmlns:a16="http://schemas.microsoft.com/office/drawing/2014/main" id="{EB95D277-44FF-4A0C-AF7D-B9A93A1EFFA7}"/>
              </a:ext>
            </a:extLst>
          </p:cNvPr>
          <p:cNvSpPr>
            <a:spLocks noGrp="1"/>
          </p:cNvSpPr>
          <p:nvPr>
            <p:ph idx="1"/>
          </p:nvPr>
        </p:nvSpPr>
        <p:spPr/>
        <p:txBody>
          <a:bodyPr>
            <a:normAutofit lnSpcReduction="10000"/>
          </a:bodyPr>
          <a:lstStyle/>
          <a:p>
            <a:r>
              <a:rPr lang="en-AU" dirty="0"/>
              <a:t>The formal mediation process in personal injury litigation is very rarely observed …and usually , only in part. </a:t>
            </a:r>
          </a:p>
          <a:p>
            <a:r>
              <a:rPr lang="en-AU" dirty="0"/>
              <a:t>There seems undue haste to “get it done”. Mediations frequently conducted in less than 2 hours. </a:t>
            </a:r>
          </a:p>
          <a:p>
            <a:r>
              <a:rPr lang="en-AU" dirty="0"/>
              <a:t>Many barristers representing the parties seem disinclined to settle on the basis that they are preparing to receive a brief for trial ! </a:t>
            </a:r>
          </a:p>
          <a:p>
            <a:r>
              <a:rPr lang="en-AU" dirty="0"/>
              <a:t>The plaintiff seems to be increasingly marginalised in the process and seems to play little part in the process . It is the lawyers mediation.</a:t>
            </a:r>
          </a:p>
          <a:p>
            <a:r>
              <a:rPr lang="en-AU" dirty="0"/>
              <a:t>I suspect that “no win no fee” may influence the interaction between the plaintiff and their legal advisors in the mediation process.   </a:t>
            </a:r>
          </a:p>
        </p:txBody>
      </p:sp>
    </p:spTree>
    <p:extLst>
      <p:ext uri="{BB962C8B-B14F-4D97-AF65-F5344CB8AC3E}">
        <p14:creationId xmlns:p14="http://schemas.microsoft.com/office/powerpoint/2010/main" val="1772517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7EBC-6CB4-4424-BF66-7432DDF57229}"/>
              </a:ext>
            </a:extLst>
          </p:cNvPr>
          <p:cNvSpPr>
            <a:spLocks noGrp="1"/>
          </p:cNvSpPr>
          <p:nvPr>
            <p:ph type="title"/>
          </p:nvPr>
        </p:nvSpPr>
        <p:spPr>
          <a:xfrm>
            <a:off x="838200" y="242761"/>
            <a:ext cx="10515600" cy="1447927"/>
          </a:xfrm>
        </p:spPr>
        <p:txBody>
          <a:bodyPr/>
          <a:lstStyle/>
          <a:p>
            <a:r>
              <a:rPr lang="en-AU" dirty="0"/>
              <a:t>My observations </a:t>
            </a:r>
          </a:p>
        </p:txBody>
      </p:sp>
      <p:sp>
        <p:nvSpPr>
          <p:cNvPr id="3" name="Content Placeholder 2">
            <a:extLst>
              <a:ext uri="{FF2B5EF4-FFF2-40B4-BE49-F238E27FC236}">
                <a16:creationId xmlns:a16="http://schemas.microsoft.com/office/drawing/2014/main" id="{D2EBB70C-532E-4AE8-9E06-6D56076B7907}"/>
              </a:ext>
            </a:extLst>
          </p:cNvPr>
          <p:cNvSpPr>
            <a:spLocks noGrp="1"/>
          </p:cNvSpPr>
          <p:nvPr>
            <p:ph idx="1"/>
          </p:nvPr>
        </p:nvSpPr>
        <p:spPr>
          <a:xfrm>
            <a:off x="838200" y="1518127"/>
            <a:ext cx="10515600" cy="4351338"/>
          </a:xfrm>
        </p:spPr>
        <p:txBody>
          <a:bodyPr>
            <a:normAutofit fontScale="92500" lnSpcReduction="10000"/>
          </a:bodyPr>
          <a:lstStyle/>
          <a:p>
            <a:r>
              <a:rPr lang="en-AU" dirty="0"/>
              <a:t>I agree with many of the findings of the Victorian Supreme Court Report of 2009.</a:t>
            </a:r>
          </a:p>
          <a:p>
            <a:r>
              <a:rPr lang="en-AU" dirty="0"/>
              <a:t>The system has become a victim of its own success …. So many mediations, that the process is rushed and has become mechanical to the point that many participants are simply going through the process with little interest in outcome.</a:t>
            </a:r>
          </a:p>
          <a:p>
            <a:r>
              <a:rPr lang="en-AU" dirty="0"/>
              <a:t>Many mediators seem little interested in following up the parties after an unsuccessful mediation, to explore possibilities for resolution. In the case of Barristers , it is probably not difficult to conclude why ! </a:t>
            </a:r>
          </a:p>
          <a:p>
            <a:r>
              <a:rPr lang="en-AU" dirty="0"/>
              <a:t>The mediation is sometimes not a mediation , but an evaluation meeting – a chance to explore the weakness/strength in the other sides case ……and with little interest in, resolution.    </a:t>
            </a:r>
          </a:p>
        </p:txBody>
      </p:sp>
    </p:spTree>
    <p:extLst>
      <p:ext uri="{BB962C8B-B14F-4D97-AF65-F5344CB8AC3E}">
        <p14:creationId xmlns:p14="http://schemas.microsoft.com/office/powerpoint/2010/main" val="4259099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F90-25FF-477C-9C33-1D23C09CE76A}"/>
              </a:ext>
            </a:extLst>
          </p:cNvPr>
          <p:cNvSpPr>
            <a:spLocks noGrp="1"/>
          </p:cNvSpPr>
          <p:nvPr>
            <p:ph type="title"/>
          </p:nvPr>
        </p:nvSpPr>
        <p:spPr/>
        <p:txBody>
          <a:bodyPr/>
          <a:lstStyle/>
          <a:p>
            <a:r>
              <a:rPr lang="en-AU" dirty="0"/>
              <a:t> “ Show me the money” </a:t>
            </a:r>
          </a:p>
        </p:txBody>
      </p:sp>
      <p:pic>
        <p:nvPicPr>
          <p:cNvPr id="5" name="Content Placeholder 4">
            <a:extLst>
              <a:ext uri="{FF2B5EF4-FFF2-40B4-BE49-F238E27FC236}">
                <a16:creationId xmlns:a16="http://schemas.microsoft.com/office/drawing/2014/main" id="{42D8B52B-7C1A-4EF3-862F-5FCA67CBC5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799" y="1907823"/>
            <a:ext cx="5486400" cy="4171950"/>
          </a:xfrm>
        </p:spPr>
      </p:pic>
      <p:sp>
        <p:nvSpPr>
          <p:cNvPr id="6" name="AutoShape 2" descr="Image result for Lawyer mediation cartoons">
            <a:extLst>
              <a:ext uri="{FF2B5EF4-FFF2-40B4-BE49-F238E27FC236}">
                <a16:creationId xmlns:a16="http://schemas.microsoft.com/office/drawing/2014/main" id="{94586C55-22FF-4B3E-8BC9-BA5DB135474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 name="AutoShape 4" descr="Image result for Lawyer mediation cartoons">
            <a:extLst>
              <a:ext uri="{FF2B5EF4-FFF2-40B4-BE49-F238E27FC236}">
                <a16:creationId xmlns:a16="http://schemas.microsoft.com/office/drawing/2014/main" id="{18B76038-7FCD-43D5-A474-6C37F0F7601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9" name="Picture 8">
            <a:extLst>
              <a:ext uri="{FF2B5EF4-FFF2-40B4-BE49-F238E27FC236}">
                <a16:creationId xmlns:a16="http://schemas.microsoft.com/office/drawing/2014/main" id="{DF80A695-4A3F-4EE8-8B6F-07B2440CDD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9" y="2152481"/>
            <a:ext cx="5305491" cy="3682635"/>
          </a:xfrm>
          <a:prstGeom prst="rect">
            <a:avLst/>
          </a:prstGeom>
        </p:spPr>
      </p:pic>
    </p:spTree>
    <p:extLst>
      <p:ext uri="{BB962C8B-B14F-4D97-AF65-F5344CB8AC3E}">
        <p14:creationId xmlns:p14="http://schemas.microsoft.com/office/powerpoint/2010/main" val="1858287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F5D98-BDA8-4906-BFBD-7284B71119DF}"/>
              </a:ext>
            </a:extLst>
          </p:cNvPr>
          <p:cNvSpPr>
            <a:spLocks noGrp="1"/>
          </p:cNvSpPr>
          <p:nvPr>
            <p:ph type="title"/>
          </p:nvPr>
        </p:nvSpPr>
        <p:spPr/>
        <p:txBody>
          <a:bodyPr/>
          <a:lstStyle/>
          <a:p>
            <a:r>
              <a:rPr lang="en-AU" dirty="0"/>
              <a:t>The pressure on then plaintiff to settle ….?</a:t>
            </a:r>
          </a:p>
        </p:txBody>
      </p:sp>
      <p:sp>
        <p:nvSpPr>
          <p:cNvPr id="3" name="Content Placeholder 2">
            <a:extLst>
              <a:ext uri="{FF2B5EF4-FFF2-40B4-BE49-F238E27FC236}">
                <a16:creationId xmlns:a16="http://schemas.microsoft.com/office/drawing/2014/main" id="{E24777EA-C29D-4997-BB2B-A1572B90D793}"/>
              </a:ext>
            </a:extLst>
          </p:cNvPr>
          <p:cNvSpPr>
            <a:spLocks noGrp="1"/>
          </p:cNvSpPr>
          <p:nvPr>
            <p:ph idx="1"/>
          </p:nvPr>
        </p:nvSpPr>
        <p:spPr>
          <a:xfrm>
            <a:off x="816621" y="1649680"/>
            <a:ext cx="10515600" cy="4351338"/>
          </a:xfrm>
        </p:spPr>
        <p:txBody>
          <a:bodyPr/>
          <a:lstStyle/>
          <a:p>
            <a:r>
              <a:rPr lang="en-AU" dirty="0"/>
              <a:t>“The man who pays the piper , calls the tune.” </a:t>
            </a:r>
          </a:p>
          <a:p>
            <a:r>
              <a:rPr lang="en-AU" dirty="0"/>
              <a:t> I suspect that the no win no fee arrangement can be used as a lever to pressure plaintiffs to settle. </a:t>
            </a:r>
          </a:p>
          <a:p>
            <a:r>
              <a:rPr lang="en-AU" dirty="0"/>
              <a:t>To what extent does the plaintiffs lawyer use the threat of </a:t>
            </a:r>
            <a:r>
              <a:rPr lang="en-AU" dirty="0" err="1"/>
              <a:t>withdrawl</a:t>
            </a:r>
            <a:r>
              <a:rPr lang="en-AU" dirty="0"/>
              <a:t> of representation to pressure the plaintiff to settle at mediation ? </a:t>
            </a:r>
          </a:p>
          <a:p>
            <a:r>
              <a:rPr lang="en-AU" dirty="0"/>
              <a:t>The Plaintiff has no interaction with the defendant’s insurer or the defendants legal team. Usually the interaction is confined to meeting the mediator.</a:t>
            </a:r>
          </a:p>
          <a:p>
            <a:r>
              <a:rPr lang="en-AU" dirty="0"/>
              <a:t> This alone is contrary to standard mediation practice.    </a:t>
            </a:r>
          </a:p>
        </p:txBody>
      </p:sp>
    </p:spTree>
    <p:extLst>
      <p:ext uri="{BB962C8B-B14F-4D97-AF65-F5344CB8AC3E}">
        <p14:creationId xmlns:p14="http://schemas.microsoft.com/office/powerpoint/2010/main" val="3504065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0AAA-9A76-4D3B-9F47-FEDC47B4A3C5}"/>
              </a:ext>
            </a:extLst>
          </p:cNvPr>
          <p:cNvSpPr>
            <a:spLocks noGrp="1"/>
          </p:cNvSpPr>
          <p:nvPr>
            <p:ph type="title"/>
          </p:nvPr>
        </p:nvSpPr>
        <p:spPr>
          <a:xfrm>
            <a:off x="368862" y="607886"/>
            <a:ext cx="10515600" cy="1325563"/>
          </a:xfrm>
        </p:spPr>
        <p:txBody>
          <a:bodyPr/>
          <a:lstStyle/>
          <a:p>
            <a:r>
              <a:rPr lang="en-AU" dirty="0"/>
              <a:t>…less likely during the 2 hour mediation ! </a:t>
            </a:r>
            <a:br>
              <a:rPr lang="en-AU" dirty="0"/>
            </a:br>
            <a:endParaRPr lang="en-AU" dirty="0"/>
          </a:p>
        </p:txBody>
      </p:sp>
      <p:pic>
        <p:nvPicPr>
          <p:cNvPr id="5" name="Content Placeholder 4">
            <a:extLst>
              <a:ext uri="{FF2B5EF4-FFF2-40B4-BE49-F238E27FC236}">
                <a16:creationId xmlns:a16="http://schemas.microsoft.com/office/drawing/2014/main" id="{D12CC3CA-EE44-4BC4-94BD-599A5C342F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8933" y="1354940"/>
            <a:ext cx="8504729" cy="5503060"/>
          </a:xfrm>
        </p:spPr>
      </p:pic>
    </p:spTree>
    <p:extLst>
      <p:ext uri="{BB962C8B-B14F-4D97-AF65-F5344CB8AC3E}">
        <p14:creationId xmlns:p14="http://schemas.microsoft.com/office/powerpoint/2010/main" val="3333839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7729B-BEB4-483E-838E-FB35EF840802}"/>
              </a:ext>
            </a:extLst>
          </p:cNvPr>
          <p:cNvSpPr>
            <a:spLocks noGrp="1"/>
          </p:cNvSpPr>
          <p:nvPr>
            <p:ph type="title"/>
          </p:nvPr>
        </p:nvSpPr>
        <p:spPr>
          <a:xfrm>
            <a:off x="312218" y="690013"/>
            <a:ext cx="10515600" cy="1325563"/>
          </a:xfrm>
        </p:spPr>
        <p:txBody>
          <a:bodyPr/>
          <a:lstStyle/>
          <a:p>
            <a:r>
              <a:rPr lang="en-AU" dirty="0"/>
              <a:t>… The potential cost savings against trial costs are  considerable </a:t>
            </a:r>
          </a:p>
        </p:txBody>
      </p:sp>
      <p:sp>
        <p:nvSpPr>
          <p:cNvPr id="3" name="Content Placeholder 2">
            <a:extLst>
              <a:ext uri="{FF2B5EF4-FFF2-40B4-BE49-F238E27FC236}">
                <a16:creationId xmlns:a16="http://schemas.microsoft.com/office/drawing/2014/main" id="{0A8F517A-DE49-4EAA-B737-CA8FA047E820}"/>
              </a:ext>
            </a:extLst>
          </p:cNvPr>
          <p:cNvSpPr>
            <a:spLocks noGrp="1"/>
          </p:cNvSpPr>
          <p:nvPr>
            <p:ph idx="1"/>
          </p:nvPr>
        </p:nvSpPr>
        <p:spPr>
          <a:xfrm>
            <a:off x="738809" y="2079653"/>
            <a:ext cx="10515600" cy="4288778"/>
          </a:xfrm>
        </p:spPr>
        <p:txBody>
          <a:bodyPr>
            <a:normAutofit fontScale="92500" lnSpcReduction="20000"/>
          </a:bodyPr>
          <a:lstStyle/>
          <a:p>
            <a:r>
              <a:rPr lang="en-AU" dirty="0"/>
              <a:t>In personal injury matters Senior Counsel charge between $6,600 - $9500 per day. </a:t>
            </a:r>
          </a:p>
          <a:p>
            <a:r>
              <a:rPr lang="en-AU" dirty="0"/>
              <a:t>In Commercial litigation Senior Counsel charge between $6,600 - $12,000 per day. </a:t>
            </a:r>
          </a:p>
          <a:p>
            <a:r>
              <a:rPr lang="en-AU" dirty="0"/>
              <a:t>Junior counsel charge 50% of Senior Counsels fees and Senior Counsel rarely appear with a junior accordingly the range of fees for a trial for Counsel is  $9,900 - $18,000 (for one party alone). </a:t>
            </a:r>
          </a:p>
          <a:p>
            <a:r>
              <a:rPr lang="en-AU" dirty="0"/>
              <a:t>If a Junior is appearing alone the range is $3000- $4500 ( one party ) .</a:t>
            </a:r>
          </a:p>
          <a:p>
            <a:r>
              <a:rPr lang="en-AU" dirty="0"/>
              <a:t> Does not include solicitors daily fee as instructor of $2500 - $3200.</a:t>
            </a:r>
          </a:p>
          <a:p>
            <a:r>
              <a:rPr lang="en-AU" dirty="0"/>
              <a:t>For Arbitrations Counsel generally charge ,approximately $11,000 per day. </a:t>
            </a:r>
          </a:p>
          <a:p>
            <a:r>
              <a:rPr lang="en-AU" dirty="0"/>
              <a:t> None of these costs include those of professional witnesses – Medical ,accounting engineering etc </a:t>
            </a:r>
          </a:p>
        </p:txBody>
      </p:sp>
    </p:spTree>
    <p:extLst>
      <p:ext uri="{BB962C8B-B14F-4D97-AF65-F5344CB8AC3E}">
        <p14:creationId xmlns:p14="http://schemas.microsoft.com/office/powerpoint/2010/main" val="145484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3695-FC9B-4A96-A458-0A8FBCA81D35}"/>
              </a:ext>
            </a:extLst>
          </p:cNvPr>
          <p:cNvSpPr>
            <a:spLocks noGrp="1"/>
          </p:cNvSpPr>
          <p:nvPr>
            <p:ph type="title"/>
          </p:nvPr>
        </p:nvSpPr>
        <p:spPr/>
        <p:txBody>
          <a:bodyPr/>
          <a:lstStyle/>
          <a:p>
            <a:r>
              <a:rPr lang="en-AU" dirty="0"/>
              <a:t>Not surprisingly, trials are expensive. </a:t>
            </a:r>
          </a:p>
        </p:txBody>
      </p:sp>
      <p:sp>
        <p:nvSpPr>
          <p:cNvPr id="3" name="Content Placeholder 2">
            <a:extLst>
              <a:ext uri="{FF2B5EF4-FFF2-40B4-BE49-F238E27FC236}">
                <a16:creationId xmlns:a16="http://schemas.microsoft.com/office/drawing/2014/main" id="{AAE11723-116C-460D-BA98-B801155257D7}"/>
              </a:ext>
            </a:extLst>
          </p:cNvPr>
          <p:cNvSpPr>
            <a:spLocks noGrp="1"/>
          </p:cNvSpPr>
          <p:nvPr>
            <p:ph idx="1"/>
          </p:nvPr>
        </p:nvSpPr>
        <p:spPr/>
        <p:txBody>
          <a:bodyPr>
            <a:normAutofit fontScale="92500" lnSpcReduction="10000"/>
          </a:bodyPr>
          <a:lstStyle/>
          <a:p>
            <a:r>
              <a:rPr lang="en-AU" dirty="0"/>
              <a:t>Each of the costs previously mentioned are those of one side. </a:t>
            </a:r>
          </a:p>
          <a:p>
            <a:r>
              <a:rPr lang="en-AU" dirty="0"/>
              <a:t>In personal injury matters there will always be at least one defendant and in commercial matters often multiple defendants.</a:t>
            </a:r>
          </a:p>
          <a:p>
            <a:r>
              <a:rPr lang="en-AU" dirty="0"/>
              <a:t>Professional witness fees can dramatically add to trial costs.</a:t>
            </a:r>
          </a:p>
          <a:p>
            <a:r>
              <a:rPr lang="en-AU" dirty="0"/>
              <a:t>It is not uncommon  for personal injury trials to occupy 8 – 10 sitting days in cases with substantial verdict potential. </a:t>
            </a:r>
          </a:p>
          <a:p>
            <a:r>
              <a:rPr lang="en-AU" dirty="0"/>
              <a:t>Trial costs can easily be $25,000 to $30,000 a day even with only 2 parties.  </a:t>
            </a:r>
          </a:p>
          <a:p>
            <a:r>
              <a:rPr lang="en-AU" dirty="0"/>
              <a:t>  Obviously the more parties involved the greater the costs.</a:t>
            </a:r>
          </a:p>
          <a:p>
            <a:r>
              <a:rPr lang="en-AU" dirty="0"/>
              <a:t> Accordingly a half day mediation with a mediator charging $2500 , represents a very substantial saving on trial costs ( $4000 for a full day ) .</a:t>
            </a:r>
          </a:p>
        </p:txBody>
      </p:sp>
    </p:spTree>
    <p:extLst>
      <p:ext uri="{BB962C8B-B14F-4D97-AF65-F5344CB8AC3E}">
        <p14:creationId xmlns:p14="http://schemas.microsoft.com/office/powerpoint/2010/main" val="291308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F508-E227-435B-9EC5-747C5DE8C20D}"/>
              </a:ext>
            </a:extLst>
          </p:cNvPr>
          <p:cNvSpPr>
            <a:spLocks noGrp="1"/>
          </p:cNvSpPr>
          <p:nvPr>
            <p:ph type="title"/>
          </p:nvPr>
        </p:nvSpPr>
        <p:spPr/>
        <p:txBody>
          <a:bodyPr/>
          <a:lstStyle/>
          <a:p>
            <a:r>
              <a:rPr lang="en-AU" dirty="0"/>
              <a:t>…where do we start ???</a:t>
            </a:r>
          </a:p>
        </p:txBody>
      </p:sp>
      <p:pic>
        <p:nvPicPr>
          <p:cNvPr id="5" name="Content Placeholder 4">
            <a:extLst>
              <a:ext uri="{FF2B5EF4-FFF2-40B4-BE49-F238E27FC236}">
                <a16:creationId xmlns:a16="http://schemas.microsoft.com/office/drawing/2014/main" id="{8903CBC7-775A-4049-BA76-31DFCC51AB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9041" y="1853076"/>
            <a:ext cx="5818320" cy="4380853"/>
          </a:xfrm>
        </p:spPr>
      </p:pic>
    </p:spTree>
    <p:extLst>
      <p:ext uri="{BB962C8B-B14F-4D97-AF65-F5344CB8AC3E}">
        <p14:creationId xmlns:p14="http://schemas.microsoft.com/office/powerpoint/2010/main" val="55419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FE991-EEB0-4F3D-AF68-8245F836F812}"/>
              </a:ext>
            </a:extLst>
          </p:cNvPr>
          <p:cNvSpPr>
            <a:spLocks noGrp="1"/>
          </p:cNvSpPr>
          <p:nvPr>
            <p:ph type="title"/>
          </p:nvPr>
        </p:nvSpPr>
        <p:spPr/>
        <p:txBody>
          <a:bodyPr/>
          <a:lstStyle/>
          <a:p>
            <a:r>
              <a:rPr lang="en-AU" dirty="0"/>
              <a:t>CONCLUSION -The reasons to mediate !</a:t>
            </a:r>
          </a:p>
        </p:txBody>
      </p:sp>
      <p:sp>
        <p:nvSpPr>
          <p:cNvPr id="3" name="Content Placeholder 2">
            <a:extLst>
              <a:ext uri="{FF2B5EF4-FFF2-40B4-BE49-F238E27FC236}">
                <a16:creationId xmlns:a16="http://schemas.microsoft.com/office/drawing/2014/main" id="{4DF35EDF-168A-4096-BE3F-417F2937EF20}"/>
              </a:ext>
            </a:extLst>
          </p:cNvPr>
          <p:cNvSpPr>
            <a:spLocks noGrp="1"/>
          </p:cNvSpPr>
          <p:nvPr>
            <p:ph idx="1"/>
          </p:nvPr>
        </p:nvSpPr>
        <p:spPr/>
        <p:txBody>
          <a:bodyPr>
            <a:normAutofit fontScale="85000" lnSpcReduction="20000"/>
          </a:bodyPr>
          <a:lstStyle/>
          <a:p>
            <a:r>
              <a:rPr lang="en-AU" dirty="0"/>
              <a:t>The most obvious is cost saving ! </a:t>
            </a:r>
          </a:p>
          <a:p>
            <a:r>
              <a:rPr lang="en-AU" dirty="0"/>
              <a:t>Time saving particularly if early in the litigation process.  </a:t>
            </a:r>
          </a:p>
          <a:p>
            <a:r>
              <a:rPr lang="en-AU" dirty="0"/>
              <a:t>Less stressful for all parties  than a trial – litigation is , by its nature confrontational.</a:t>
            </a:r>
          </a:p>
          <a:p>
            <a:r>
              <a:rPr lang="en-AU" dirty="0"/>
              <a:t>The parties negotiate and agree upon a settlement – not the mediator.  </a:t>
            </a:r>
          </a:p>
          <a:p>
            <a:r>
              <a:rPr lang="en-AU" dirty="0"/>
              <a:t>A greater opportunity for a win /win solution  for all parties as  mediation invariably requires compromise.</a:t>
            </a:r>
          </a:p>
          <a:p>
            <a:r>
              <a:rPr lang="en-AU" dirty="0"/>
              <a:t>It is not a verdict .It is an agreed solution .</a:t>
            </a:r>
          </a:p>
          <a:p>
            <a:r>
              <a:rPr lang="en-AU" dirty="0"/>
              <a:t>If the parties cannot resolve though mediation, they still have the option of a trial.    </a:t>
            </a:r>
          </a:p>
          <a:p>
            <a:r>
              <a:rPr lang="en-AU" dirty="0"/>
              <a:t>Mediation usually results in narrowing the issues in dispute. </a:t>
            </a:r>
          </a:p>
          <a:p>
            <a:r>
              <a:rPr lang="en-AU" dirty="0"/>
              <a:t>Mediation is usually a voluntary step in the litigation process. </a:t>
            </a:r>
          </a:p>
        </p:txBody>
      </p:sp>
    </p:spTree>
    <p:extLst>
      <p:ext uri="{BB962C8B-B14F-4D97-AF65-F5344CB8AC3E}">
        <p14:creationId xmlns:p14="http://schemas.microsoft.com/office/powerpoint/2010/main" val="190535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58BD-98A7-45F4-A712-8FE3D65EFAC9}"/>
              </a:ext>
            </a:extLst>
          </p:cNvPr>
          <p:cNvSpPr>
            <a:spLocks noGrp="1"/>
          </p:cNvSpPr>
          <p:nvPr>
            <p:ph type="title"/>
          </p:nvPr>
        </p:nvSpPr>
        <p:spPr/>
        <p:txBody>
          <a:bodyPr/>
          <a:lstStyle/>
          <a:p>
            <a:r>
              <a:rPr lang="en-AU" dirty="0"/>
              <a:t>We have all experienced this !</a:t>
            </a:r>
          </a:p>
        </p:txBody>
      </p:sp>
      <p:pic>
        <p:nvPicPr>
          <p:cNvPr id="5" name="Content Placeholder 4">
            <a:extLst>
              <a:ext uri="{FF2B5EF4-FFF2-40B4-BE49-F238E27FC236}">
                <a16:creationId xmlns:a16="http://schemas.microsoft.com/office/drawing/2014/main" id="{35B529B1-3B72-4DCF-A859-F6924475B8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2936" y="1521303"/>
            <a:ext cx="8893713" cy="4499172"/>
          </a:xfrm>
        </p:spPr>
      </p:pic>
    </p:spTree>
    <p:extLst>
      <p:ext uri="{BB962C8B-B14F-4D97-AF65-F5344CB8AC3E}">
        <p14:creationId xmlns:p14="http://schemas.microsoft.com/office/powerpoint/2010/main" val="1472162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56197-28EA-466D-A0A0-AFA6D731B062}"/>
              </a:ext>
            </a:extLst>
          </p:cNvPr>
          <p:cNvSpPr>
            <a:spLocks noGrp="1"/>
          </p:cNvSpPr>
          <p:nvPr>
            <p:ph type="title"/>
          </p:nvPr>
        </p:nvSpPr>
        <p:spPr/>
        <p:txBody>
          <a:bodyPr/>
          <a:lstStyle/>
          <a:p>
            <a:r>
              <a:rPr lang="en-AU" dirty="0"/>
              <a:t>….. A brief history </a:t>
            </a:r>
          </a:p>
        </p:txBody>
      </p:sp>
      <p:sp>
        <p:nvSpPr>
          <p:cNvPr id="3" name="Content Placeholder 2">
            <a:extLst>
              <a:ext uri="{FF2B5EF4-FFF2-40B4-BE49-F238E27FC236}">
                <a16:creationId xmlns:a16="http://schemas.microsoft.com/office/drawing/2014/main" id="{C1AA1106-8B01-48D8-8DFC-97F2953F2E32}"/>
              </a:ext>
            </a:extLst>
          </p:cNvPr>
          <p:cNvSpPr>
            <a:spLocks noGrp="1"/>
          </p:cNvSpPr>
          <p:nvPr>
            <p:ph idx="1"/>
          </p:nvPr>
        </p:nvSpPr>
        <p:spPr/>
        <p:txBody>
          <a:bodyPr>
            <a:normAutofit/>
          </a:bodyPr>
          <a:lstStyle/>
          <a:p>
            <a:r>
              <a:rPr lang="en-AU" dirty="0"/>
              <a:t>Mediation as a process for the resolution of disputes first appeared in Victoria ,the mid 80’s.</a:t>
            </a:r>
          </a:p>
          <a:p>
            <a:r>
              <a:rPr lang="en-AU" dirty="0"/>
              <a:t>It was utilised primarily in the County Court for Building Disputes.</a:t>
            </a:r>
          </a:p>
          <a:p>
            <a:r>
              <a:rPr lang="en-AU" dirty="0"/>
              <a:t>With the gradual building up of the back log of cases in the Supreme Court  the then Chief Justice Phillips, introduced the notion of mediation “pro bono”. </a:t>
            </a:r>
          </a:p>
          <a:p>
            <a:r>
              <a:rPr lang="en-AU" dirty="0"/>
              <a:t>It was successful in its achieving its primary aim.</a:t>
            </a:r>
          </a:p>
          <a:p>
            <a:r>
              <a:rPr lang="en-AU" dirty="0"/>
              <a:t>However it achieved another key success in that it introduced mediation to a wider audience. </a:t>
            </a:r>
          </a:p>
          <a:p>
            <a:endParaRPr lang="en-AU" dirty="0"/>
          </a:p>
        </p:txBody>
      </p:sp>
    </p:spTree>
    <p:extLst>
      <p:ext uri="{BB962C8B-B14F-4D97-AF65-F5344CB8AC3E}">
        <p14:creationId xmlns:p14="http://schemas.microsoft.com/office/powerpoint/2010/main" val="4598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08206-7877-4E5B-A412-C90BFE406C74}"/>
              </a:ext>
            </a:extLst>
          </p:cNvPr>
          <p:cNvSpPr>
            <a:spLocks noGrp="1"/>
          </p:cNvSpPr>
          <p:nvPr>
            <p:ph type="title"/>
          </p:nvPr>
        </p:nvSpPr>
        <p:spPr/>
        <p:txBody>
          <a:bodyPr/>
          <a:lstStyle/>
          <a:p>
            <a:r>
              <a:rPr lang="en-AU" dirty="0"/>
              <a:t>….. Continued success </a:t>
            </a:r>
          </a:p>
        </p:txBody>
      </p:sp>
      <p:sp>
        <p:nvSpPr>
          <p:cNvPr id="3" name="Content Placeholder 2">
            <a:extLst>
              <a:ext uri="{FF2B5EF4-FFF2-40B4-BE49-F238E27FC236}">
                <a16:creationId xmlns:a16="http://schemas.microsoft.com/office/drawing/2014/main" id="{55DDD7D3-F150-4832-B133-3E55AA20A45E}"/>
              </a:ext>
            </a:extLst>
          </p:cNvPr>
          <p:cNvSpPr>
            <a:spLocks noGrp="1"/>
          </p:cNvSpPr>
          <p:nvPr>
            <p:ph idx="1"/>
          </p:nvPr>
        </p:nvSpPr>
        <p:spPr/>
        <p:txBody>
          <a:bodyPr>
            <a:normAutofit fontScale="92500"/>
          </a:bodyPr>
          <a:lstStyle/>
          <a:p>
            <a:r>
              <a:rPr lang="en-AU" dirty="0"/>
              <a:t>In the early 90’s the Law Institute of Victoria( LIV)  , through its Specialisation Accreditation Scheme, established a category of practitioners accredited as ADR Specialists. </a:t>
            </a:r>
          </a:p>
          <a:p>
            <a:r>
              <a:rPr lang="en-AU" dirty="0"/>
              <a:t>In so doing the LIV was endorsing the need for practitioners to adopt a more flexible approach to dispute resolution.</a:t>
            </a:r>
          </a:p>
          <a:p>
            <a:r>
              <a:rPr lang="en-AU" dirty="0"/>
              <a:t> A similar approach was being taken in NSW. </a:t>
            </a:r>
          </a:p>
          <a:p>
            <a:r>
              <a:rPr lang="en-AU" dirty="0"/>
              <a:t>ADR also enjoyed the support of the then Victorian State Government.</a:t>
            </a:r>
          </a:p>
          <a:p>
            <a:r>
              <a:rPr lang="en-AU" dirty="0"/>
              <a:t>The Victorian State Attorney Generals Law Reform Advisory Council and the Law Foundation , published …”Standards for Court Connected Mediation in Victoria .”   </a:t>
            </a:r>
          </a:p>
        </p:txBody>
      </p:sp>
    </p:spTree>
    <p:extLst>
      <p:ext uri="{BB962C8B-B14F-4D97-AF65-F5344CB8AC3E}">
        <p14:creationId xmlns:p14="http://schemas.microsoft.com/office/powerpoint/2010/main" val="144118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624F2-ABE3-450E-A114-941EAB87D275}"/>
              </a:ext>
            </a:extLst>
          </p:cNvPr>
          <p:cNvSpPr>
            <a:spLocks noGrp="1"/>
          </p:cNvSpPr>
          <p:nvPr>
            <p:ph type="title"/>
          </p:nvPr>
        </p:nvSpPr>
        <p:spPr/>
        <p:txBody>
          <a:bodyPr/>
          <a:lstStyle/>
          <a:p>
            <a:r>
              <a:rPr lang="en-AU" dirty="0"/>
              <a:t>Court ordered mediation</a:t>
            </a:r>
          </a:p>
        </p:txBody>
      </p:sp>
      <p:sp>
        <p:nvSpPr>
          <p:cNvPr id="3" name="Content Placeholder 2">
            <a:extLst>
              <a:ext uri="{FF2B5EF4-FFF2-40B4-BE49-F238E27FC236}">
                <a16:creationId xmlns:a16="http://schemas.microsoft.com/office/drawing/2014/main" id="{0D070989-6172-4A7F-8DEC-0513C83E1B69}"/>
              </a:ext>
            </a:extLst>
          </p:cNvPr>
          <p:cNvSpPr>
            <a:spLocks noGrp="1"/>
          </p:cNvSpPr>
          <p:nvPr>
            <p:ph idx="1"/>
          </p:nvPr>
        </p:nvSpPr>
        <p:spPr/>
        <p:txBody>
          <a:bodyPr>
            <a:normAutofit fontScale="92500" lnSpcReduction="20000"/>
          </a:bodyPr>
          <a:lstStyle/>
          <a:p>
            <a:r>
              <a:rPr lang="en-AU" dirty="0"/>
              <a:t>You can lead a horse to water ……</a:t>
            </a:r>
          </a:p>
          <a:p>
            <a:r>
              <a:rPr lang="en-AU" dirty="0"/>
              <a:t>At any one of the Directions Hearings the Court may direct the parties to mediation before listing the case for trial . ( Supreme Court Rules r 50.07) ( County Court Rules </a:t>
            </a:r>
            <a:r>
              <a:rPr lang="en-AU" dirty="0" err="1"/>
              <a:t>rr</a:t>
            </a:r>
            <a:r>
              <a:rPr lang="en-AU" dirty="0"/>
              <a:t> 34A.21, 50.07 ) ( Magistrates Court Act 1989(Vic), s 108(1)) .</a:t>
            </a:r>
          </a:p>
          <a:p>
            <a:r>
              <a:rPr lang="en-AU" dirty="0"/>
              <a:t>The Civil Procedure Act commenced 1/1/2011 …with one of its stated purposes is to provide for the further enhancement of appropriate dispute resolution processes which includes … mediation. </a:t>
            </a:r>
          </a:p>
          <a:p>
            <a:r>
              <a:rPr lang="en-AU" dirty="0"/>
              <a:t>If a party fails to attend a court ordered mediation, the party not attending may be ordered to pay the costs thrown away by non attendance ( </a:t>
            </a:r>
            <a:r>
              <a:rPr lang="en-AU" u="sng" dirty="0" err="1"/>
              <a:t>Kullilli</a:t>
            </a:r>
            <a:r>
              <a:rPr lang="en-AU" u="sng" dirty="0"/>
              <a:t> People v Queensland</a:t>
            </a:r>
            <a:r>
              <a:rPr lang="en-AU" dirty="0"/>
              <a:t> [1999] FCA1449 ).</a:t>
            </a:r>
          </a:p>
          <a:p>
            <a:r>
              <a:rPr lang="en-AU" dirty="0"/>
              <a:t>…. But you can’t make it drink.</a:t>
            </a:r>
          </a:p>
          <a:p>
            <a:r>
              <a:rPr lang="en-AU" dirty="0"/>
              <a:t>The parties cannot be forced to settle !     </a:t>
            </a:r>
          </a:p>
          <a:p>
            <a:endParaRPr lang="en-AU" dirty="0"/>
          </a:p>
        </p:txBody>
      </p:sp>
    </p:spTree>
    <p:extLst>
      <p:ext uri="{BB962C8B-B14F-4D97-AF65-F5344CB8AC3E}">
        <p14:creationId xmlns:p14="http://schemas.microsoft.com/office/powerpoint/2010/main" val="115770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18BFA-09EA-4976-85AE-C209C85975D4}"/>
              </a:ext>
            </a:extLst>
          </p:cNvPr>
          <p:cNvSpPr>
            <a:spLocks noGrp="1"/>
          </p:cNvSpPr>
          <p:nvPr>
            <p:ph type="title"/>
          </p:nvPr>
        </p:nvSpPr>
        <p:spPr/>
        <p:txBody>
          <a:bodyPr/>
          <a:lstStyle/>
          <a:p>
            <a:r>
              <a:rPr lang="en-AU" dirty="0"/>
              <a:t>Sometimes we get a little desperate to achieve resolution .</a:t>
            </a:r>
          </a:p>
        </p:txBody>
      </p:sp>
      <p:pic>
        <p:nvPicPr>
          <p:cNvPr id="5" name="Content Placeholder 4">
            <a:extLst>
              <a:ext uri="{FF2B5EF4-FFF2-40B4-BE49-F238E27FC236}">
                <a16:creationId xmlns:a16="http://schemas.microsoft.com/office/drawing/2014/main" id="{7FFF33AB-3F25-40B9-B277-B62BE4C612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6826" y="1519921"/>
            <a:ext cx="7004288" cy="5066995"/>
          </a:xfrm>
        </p:spPr>
      </p:pic>
    </p:spTree>
    <p:extLst>
      <p:ext uri="{BB962C8B-B14F-4D97-AF65-F5344CB8AC3E}">
        <p14:creationId xmlns:p14="http://schemas.microsoft.com/office/powerpoint/2010/main" val="2099100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04DB-EDDE-403E-B7CF-CF70D96DE6CA}"/>
              </a:ext>
            </a:extLst>
          </p:cNvPr>
          <p:cNvSpPr>
            <a:spLocks noGrp="1"/>
          </p:cNvSpPr>
          <p:nvPr>
            <p:ph type="title"/>
          </p:nvPr>
        </p:nvSpPr>
        <p:spPr/>
        <p:txBody>
          <a:bodyPr/>
          <a:lstStyle/>
          <a:p>
            <a:r>
              <a:rPr lang="en-AU" dirty="0"/>
              <a:t>The 2009 Report </a:t>
            </a:r>
          </a:p>
        </p:txBody>
      </p:sp>
      <p:sp>
        <p:nvSpPr>
          <p:cNvPr id="3" name="Content Placeholder 2">
            <a:extLst>
              <a:ext uri="{FF2B5EF4-FFF2-40B4-BE49-F238E27FC236}">
                <a16:creationId xmlns:a16="http://schemas.microsoft.com/office/drawing/2014/main" id="{8FE85FF6-B7CD-46C3-91BD-65C091C9DD6E}"/>
              </a:ext>
            </a:extLst>
          </p:cNvPr>
          <p:cNvSpPr>
            <a:spLocks noGrp="1"/>
          </p:cNvSpPr>
          <p:nvPr>
            <p:ph idx="1"/>
          </p:nvPr>
        </p:nvSpPr>
        <p:spPr/>
        <p:txBody>
          <a:bodyPr>
            <a:normAutofit fontScale="92500" lnSpcReduction="20000"/>
          </a:bodyPr>
          <a:lstStyle/>
          <a:p>
            <a:r>
              <a:rPr lang="en-AU" dirty="0"/>
              <a:t>Then , in 2009 we saw the publication of an expansive 264 page report titled ..”Mediation in the Supreme and County Courts of Victoria“ . It was commissioned by The Victorian Dept of Justice and undertaken by Prof Tania </a:t>
            </a:r>
            <a:r>
              <a:rPr lang="en-AU" dirty="0" err="1"/>
              <a:t>Sourdin</a:t>
            </a:r>
            <a:r>
              <a:rPr lang="en-AU" dirty="0"/>
              <a:t> of the Australian Centre of Peace and Conflict Studies of the University of Queensland. </a:t>
            </a:r>
          </a:p>
          <a:p>
            <a:r>
              <a:rPr lang="en-AU" dirty="0"/>
              <a:t>. A few key findings from a sample size of 553 cases ….</a:t>
            </a:r>
          </a:p>
          <a:p>
            <a:r>
              <a:rPr lang="en-AU" dirty="0"/>
              <a:t>25% of mediations resolved complex disputes that would otherwise have proceeded to a full hearing.</a:t>
            </a:r>
          </a:p>
          <a:p>
            <a:r>
              <a:rPr lang="en-AU" dirty="0"/>
              <a:t>At least ,43% of surveyed respondents reported dispute resolved, at mediation. </a:t>
            </a:r>
          </a:p>
          <a:p>
            <a:r>
              <a:rPr lang="en-AU" dirty="0"/>
              <a:t>Mediation narrowed the issues in dispute.  </a:t>
            </a:r>
          </a:p>
          <a:p>
            <a:r>
              <a:rPr lang="en-AU" dirty="0"/>
              <a:t>Disputes over land ( N13) – 77% settled . Property (N4)- 67% settled </a:t>
            </a:r>
          </a:p>
        </p:txBody>
      </p:sp>
    </p:spTree>
    <p:extLst>
      <p:ext uri="{BB962C8B-B14F-4D97-AF65-F5344CB8AC3E}">
        <p14:creationId xmlns:p14="http://schemas.microsoft.com/office/powerpoint/2010/main" val="176373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5408-A9F7-4FB2-9BEE-FA4A94146499}"/>
              </a:ext>
            </a:extLst>
          </p:cNvPr>
          <p:cNvSpPr>
            <a:spLocks noGrp="1"/>
          </p:cNvSpPr>
          <p:nvPr>
            <p:ph type="title"/>
          </p:nvPr>
        </p:nvSpPr>
        <p:spPr/>
        <p:txBody>
          <a:bodyPr/>
          <a:lstStyle/>
          <a:p>
            <a:r>
              <a:rPr lang="en-AU" dirty="0"/>
              <a:t>2009 Report – the good and the not so good </a:t>
            </a:r>
          </a:p>
        </p:txBody>
      </p:sp>
      <p:sp>
        <p:nvSpPr>
          <p:cNvPr id="3" name="Content Placeholder 2">
            <a:extLst>
              <a:ext uri="{FF2B5EF4-FFF2-40B4-BE49-F238E27FC236}">
                <a16:creationId xmlns:a16="http://schemas.microsoft.com/office/drawing/2014/main" id="{89544038-528B-4A02-98A6-E2FA15054E2A}"/>
              </a:ext>
            </a:extLst>
          </p:cNvPr>
          <p:cNvSpPr>
            <a:spLocks noGrp="1"/>
          </p:cNvSpPr>
          <p:nvPr>
            <p:ph idx="1"/>
          </p:nvPr>
        </p:nvSpPr>
        <p:spPr/>
        <p:txBody>
          <a:bodyPr>
            <a:normAutofit fontScale="92500"/>
          </a:bodyPr>
          <a:lstStyle/>
          <a:p>
            <a:r>
              <a:rPr lang="en-AU" dirty="0"/>
              <a:t>Mediators reported 45% resolution rate with up to 65% as a result of post mediation negotiations. </a:t>
            </a:r>
          </a:p>
          <a:p>
            <a:r>
              <a:rPr lang="en-AU" dirty="0"/>
              <a:t>Mediators reported that in 82% of mediated cases the process saved costs – median savings reported by mediators - $50,000.</a:t>
            </a:r>
          </a:p>
          <a:p>
            <a:r>
              <a:rPr lang="en-AU" dirty="0"/>
              <a:t>Parties who had matter settled at mediation reported moderate to high levels of satisfaction with process -81% ( n 30 out of 37)</a:t>
            </a:r>
          </a:p>
          <a:p>
            <a:r>
              <a:rPr lang="en-AU" dirty="0"/>
              <a:t>…on the down side, </a:t>
            </a:r>
          </a:p>
          <a:p>
            <a:r>
              <a:rPr lang="en-AU" dirty="0"/>
              <a:t>67 % of those who settled at mediation felt pressured to settle (n24 of 36).</a:t>
            </a:r>
          </a:p>
          <a:p>
            <a:r>
              <a:rPr lang="en-AU" dirty="0"/>
              <a:t>In the case of personal injury matters the parties ( particularly the plaintiffs) felt disempowered and were often not involved at all, .</a:t>
            </a:r>
          </a:p>
        </p:txBody>
      </p:sp>
    </p:spTree>
    <p:extLst>
      <p:ext uri="{BB962C8B-B14F-4D97-AF65-F5344CB8AC3E}">
        <p14:creationId xmlns:p14="http://schemas.microsoft.com/office/powerpoint/2010/main" val="1823685940"/>
      </p:ext>
    </p:extLst>
  </p:cSld>
  <p:clrMapOvr>
    <a:masterClrMapping/>
  </p:clrMapOvr>
</p:sld>
</file>

<file path=ppt/theme/theme1.xml><?xml version="1.0" encoding="utf-8"?>
<a:theme xmlns:a="http://schemas.openxmlformats.org/drawingml/2006/main" name="Chris master templat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ty of Care – Defensive Engineering or the.pptx" id="{4E2CF1E0-2340-4FD0-8475-E59917130399}" vid="{A29C3CEF-7201-4210-BC60-806DCA2E3AD0}"/>
    </a:ext>
  </a:extLst>
</a:theme>
</file>

<file path=ppt/theme/theme2.xml><?xml version="1.0" encoding="utf-8"?>
<a:theme xmlns:a="http://schemas.openxmlformats.org/drawingml/2006/main" name="1_Chris master templat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ty of Care – Defensive Engineering or the.pptx" id="{4E2CF1E0-2340-4FD0-8475-E59917130399}" vid="{A29C3CEF-7201-4210-BC60-806DCA2E3AD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Chris presentation template</Template>
  <TotalTime>43</TotalTime>
  <Words>1617</Words>
  <Application>Microsoft Office PowerPoint</Application>
  <PresentationFormat>Panorámica</PresentationFormat>
  <Paragraphs>100</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20</vt:i4>
      </vt:variant>
    </vt:vector>
  </HeadingPairs>
  <TitlesOfParts>
    <vt:vector size="25" baseType="lpstr">
      <vt:lpstr>Arial</vt:lpstr>
      <vt:lpstr>Calibri</vt:lpstr>
      <vt:lpstr>Calibri Light</vt:lpstr>
      <vt:lpstr>Chris master templateOffice Theme</vt:lpstr>
      <vt:lpstr>1_Chris master templateOffice Theme</vt:lpstr>
      <vt:lpstr>XV AIDA World Congress Rio De Janeiro – October 11th-13th 2018 Civil Liability and Dispute Resolution Working Party Meeting  </vt:lpstr>
      <vt:lpstr>…where do we start ???</vt:lpstr>
      <vt:lpstr>We have all experienced this !</vt:lpstr>
      <vt:lpstr>….. A brief history </vt:lpstr>
      <vt:lpstr>….. Continued success </vt:lpstr>
      <vt:lpstr>Court ordered mediation</vt:lpstr>
      <vt:lpstr>Sometimes we get a little desperate to achieve resolution .</vt:lpstr>
      <vt:lpstr>The 2009 Report </vt:lpstr>
      <vt:lpstr>2009 Report – the good and the not so good </vt:lpstr>
      <vt:lpstr> engagement with the process !</vt:lpstr>
      <vt:lpstr>…not so good </vt:lpstr>
      <vt:lpstr>…so how successful is mediation in the resolution of litigated disputes ?</vt:lpstr>
      <vt:lpstr>… a few personal observations </vt:lpstr>
      <vt:lpstr>My observations </vt:lpstr>
      <vt:lpstr> “ Show me the money” </vt:lpstr>
      <vt:lpstr>The pressure on then plaintiff to settle ….?</vt:lpstr>
      <vt:lpstr>…less likely during the 2 hour mediation !  </vt:lpstr>
      <vt:lpstr>… The potential cost savings against trial costs are  considerable </vt:lpstr>
      <vt:lpstr>Not surprisingly, trials are expensive. </vt:lpstr>
      <vt:lpstr>CONCLUSION -The reasons to mediate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of Care – Defensive Engineering or the Crystal Ball</dc:title>
  <dc:creator>Christopher Rodd</dc:creator>
  <cp:lastModifiedBy>Gabriel Vivas</cp:lastModifiedBy>
  <cp:revision>9</cp:revision>
  <dcterms:created xsi:type="dcterms:W3CDTF">2018-09-02T11:16:01Z</dcterms:created>
  <dcterms:modified xsi:type="dcterms:W3CDTF">2018-10-12T13:54:27Z</dcterms:modified>
</cp:coreProperties>
</file>